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4"/>
  </p:notesMasterIdLst>
  <p:sldIdLst>
    <p:sldId id="256" r:id="rId3"/>
    <p:sldId id="315" r:id="rId4"/>
    <p:sldId id="257" r:id="rId5"/>
    <p:sldId id="258" r:id="rId6"/>
    <p:sldId id="259" r:id="rId7"/>
    <p:sldId id="261" r:id="rId8"/>
    <p:sldId id="260" r:id="rId9"/>
    <p:sldId id="265" r:id="rId10"/>
    <p:sldId id="274" r:id="rId11"/>
    <p:sldId id="269" r:id="rId12"/>
    <p:sldId id="270" r:id="rId13"/>
    <p:sldId id="271" r:id="rId14"/>
    <p:sldId id="290" r:id="rId15"/>
    <p:sldId id="289" r:id="rId16"/>
    <p:sldId id="316" r:id="rId17"/>
    <p:sldId id="291" r:id="rId18"/>
    <p:sldId id="267" r:id="rId19"/>
    <p:sldId id="317" r:id="rId20"/>
    <p:sldId id="319" r:id="rId21"/>
    <p:sldId id="318" r:id="rId22"/>
    <p:sldId id="273" r:id="rId23"/>
  </p:sldIdLst>
  <p:sldSz cx="9144000" cy="5143500" type="screen16x9"/>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E492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123" d="100"/>
          <a:sy n="123" d="100"/>
        </p:scale>
        <p:origin x="-126" y="-96"/>
      </p:cViewPr>
      <p:guideLst>
        <p:guide orient="horz" pos="1682"/>
        <p:guide pos="2925"/>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7" Type="http://schemas.openxmlformats.org/officeDocument/2006/relationships/tableStyles" Target="tableStyles.xml"/><Relationship Id="rId26" Type="http://schemas.openxmlformats.org/officeDocument/2006/relationships/viewProps" Target="viewProps.xml"/><Relationship Id="rId25" Type="http://schemas.openxmlformats.org/officeDocument/2006/relationships/presProps" Target="presProps.xml"/><Relationship Id="rId24" Type="http://schemas.openxmlformats.org/officeDocument/2006/relationships/notesMaster" Target="notesMasters/notesMaster1.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7819"/>
            <a:ext cx="7772400" cy="1102519"/>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05979"/>
            <a:ext cx="2057400" cy="4388644"/>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05979"/>
            <a:ext cx="6019800" cy="4388644"/>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5176"/>
            <a:ext cx="7772400" cy="1021556"/>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04787"/>
            <a:ext cx="3008313" cy="871538"/>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0"/>
            <a:ext cx="5486400" cy="425054"/>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8"/>
            <a:ext cx="8229600" cy="85725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fld>
            <a:endParaRPr lang="zh-CN" altLang="en-US"/>
          </a:p>
        </p:txBody>
      </p:sp>
      <p:sp>
        <p:nvSpPr>
          <p:cNvPr id="5" name="页脚占位符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jpe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6.png"/><Relationship Id="rId1" Type="http://schemas.openxmlformats.org/officeDocument/2006/relationships/image" Target="../media/image15.jpeg"/></Relationships>
</file>

<file path=ppt/slides/_rels/slide1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image" Target="../media/image17.jpeg"/></Relationships>
</file>

<file path=ppt/slides/_rels/slide13.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22.png"/><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image" Target="../media/image17.jpe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3.png"/><Relationship Id="rId1" Type="http://schemas.openxmlformats.org/officeDocument/2006/relationships/image" Target="../media/image15.jpeg"/></Relationships>
</file>

<file path=ppt/slides/_rels/slide15.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30.png"/><Relationship Id="rId7" Type="http://schemas.openxmlformats.org/officeDocument/2006/relationships/image" Target="../media/image29.png"/><Relationship Id="rId6" Type="http://schemas.openxmlformats.org/officeDocument/2006/relationships/image" Target="../media/image28.jpeg"/><Relationship Id="rId5" Type="http://schemas.openxmlformats.org/officeDocument/2006/relationships/image" Target="../media/image27.jpeg"/><Relationship Id="rId4" Type="http://schemas.openxmlformats.org/officeDocument/2006/relationships/image" Target="../media/image26.jpeg"/><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image" Target="../media/image17.jpe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1.png"/><Relationship Id="rId1" Type="http://schemas.openxmlformats.org/officeDocument/2006/relationships/image" Target="../media/image15.jpe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3.png"/><Relationship Id="rId1" Type="http://schemas.openxmlformats.org/officeDocument/2006/relationships/image" Target="../media/image32.jpeg"/></Relationships>
</file>

<file path=ppt/slides/_rels/slide1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image" Target="../media/image15.jpeg"/></Relationships>
</file>

<file path=ppt/slides/_rels/slide1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image" Target="../media/image32.jpeg"/></Relationships>
</file>

<file path=ppt/slides/_rels/slide2.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8.png"/><Relationship Id="rId1" Type="http://schemas.openxmlformats.org/officeDocument/2006/relationships/image" Target="../media/image15.jpe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9.jpe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jpe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jpe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jpe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jpe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jpe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jpe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1" cstate="print">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213009"/>
            <a:ext cx="7772400" cy="1102519"/>
          </a:xfrm>
        </p:spPr>
        <p:txBody>
          <a:bodyPr>
            <a:normAutofit/>
          </a:bodyPr>
          <a:lstStyle/>
          <a:p>
            <a:r>
              <a:rPr lang="en-US" altLang="zh-CN" sz="4890" dirty="0" smtClean="0">
                <a:solidFill>
                  <a:schemeClr val="bg1"/>
                </a:solidFill>
                <a:latin typeface="方正兰亭中黑_GBK" pitchFamily="2" charset="-122"/>
                <a:ea typeface="方正兰亭中黑_GBK" pitchFamily="2" charset="-122"/>
              </a:rPr>
              <a:t>国内任天堂Switch</a:t>
            </a:r>
            <a:r>
              <a:rPr lang="zh-CN" altLang="en-US" sz="4890" dirty="0" smtClean="0">
                <a:solidFill>
                  <a:schemeClr val="bg1"/>
                </a:solidFill>
                <a:latin typeface="方正兰亭中黑_GBK" pitchFamily="2" charset="-122"/>
                <a:ea typeface="方正兰亭中黑_GBK" pitchFamily="2" charset="-122"/>
              </a:rPr>
              <a:t>用户画像</a:t>
            </a:r>
            <a:endParaRPr lang="zh-CN" altLang="en-US" sz="4890" dirty="0" smtClean="0">
              <a:solidFill>
                <a:schemeClr val="bg1"/>
              </a:solidFill>
              <a:latin typeface="方正兰亭中黑_GBK" pitchFamily="2" charset="-122"/>
              <a:ea typeface="方正兰亭中黑_GBK" pitchFamily="2" charset="-122"/>
            </a:endParaRPr>
          </a:p>
        </p:txBody>
      </p:sp>
      <p:sp>
        <p:nvSpPr>
          <p:cNvPr id="3" name="文本框 2"/>
          <p:cNvSpPr txBox="1"/>
          <p:nvPr/>
        </p:nvSpPr>
        <p:spPr>
          <a:xfrm>
            <a:off x="1704975" y="2403475"/>
            <a:ext cx="5561965" cy="706755"/>
          </a:xfrm>
          <a:prstGeom prst="rect">
            <a:avLst/>
          </a:prstGeom>
          <a:noFill/>
        </p:spPr>
        <p:txBody>
          <a:bodyPr wrap="square" rtlCol="0">
            <a:spAutoFit/>
          </a:bodyPr>
          <a:p>
            <a:pPr algn="ctr"/>
            <a:r>
              <a:rPr lang="zh-CN" altLang="en-US" sz="2000">
                <a:solidFill>
                  <a:schemeClr val="bg1"/>
                </a:solidFill>
              </a:rPr>
              <a:t>奇诺比奥组</a:t>
            </a:r>
            <a:endParaRPr lang="zh-CN" altLang="en-US" sz="2000">
              <a:solidFill>
                <a:schemeClr val="bg1"/>
              </a:solidFill>
            </a:endParaRPr>
          </a:p>
          <a:p>
            <a:pPr algn="ctr"/>
            <a:r>
              <a:rPr lang="zh-CN" altLang="en-US" sz="2000">
                <a:solidFill>
                  <a:schemeClr val="bg1"/>
                </a:solidFill>
              </a:rPr>
              <a:t>组长</a:t>
            </a:r>
            <a:r>
              <a:rPr lang="en-US" altLang="zh-CN" sz="2000">
                <a:solidFill>
                  <a:schemeClr val="bg1"/>
                </a:solidFill>
              </a:rPr>
              <a:t>:</a:t>
            </a:r>
            <a:r>
              <a:rPr lang="zh-CN" altLang="en-US" sz="2000">
                <a:solidFill>
                  <a:schemeClr val="bg1"/>
                </a:solidFill>
              </a:rPr>
              <a:t>杨宗镇 组员</a:t>
            </a:r>
            <a:r>
              <a:rPr lang="en-US" altLang="zh-CN" sz="2000">
                <a:solidFill>
                  <a:schemeClr val="bg1"/>
                </a:solidFill>
              </a:rPr>
              <a:t>:</a:t>
            </a:r>
            <a:r>
              <a:rPr lang="zh-CN" altLang="en-US" sz="2000">
                <a:solidFill>
                  <a:schemeClr val="bg1"/>
                </a:solidFill>
              </a:rPr>
              <a:t>张勋 王渊 任庆玮</a:t>
            </a:r>
            <a:endParaRPr lang="zh-CN" altLang="en-US" sz="2000">
              <a:solidFill>
                <a:schemeClr val="bg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1" cstate="print">
            <a:lum/>
          </a:blip>
          <a:srcRect/>
          <a:stretch>
            <a:fillRect/>
          </a:stretch>
        </a:blipFill>
        <a:effectLst/>
      </p:bgPr>
    </p:bg>
    <p:spTree>
      <p:nvGrpSpPr>
        <p:cNvPr id="1" name=""/>
        <p:cNvGrpSpPr/>
        <p:nvPr/>
      </p:nvGrpSpPr>
      <p:grpSpPr>
        <a:xfrm>
          <a:off x="0" y="0"/>
          <a:ext cx="0" cy="0"/>
          <a:chOff x="0" y="0"/>
          <a:chExt cx="0" cy="0"/>
        </a:xfrm>
      </p:grpSpPr>
      <p:sp>
        <p:nvSpPr>
          <p:cNvPr id="4" name="标题 3"/>
          <p:cNvSpPr txBox="1"/>
          <p:nvPr/>
        </p:nvSpPr>
        <p:spPr>
          <a:xfrm>
            <a:off x="457200" y="2256160"/>
            <a:ext cx="8229600" cy="768350"/>
          </a:xfrm>
          <a:prstGeom prst="rect">
            <a:avLst/>
          </a:prstGeom>
          <a:noFill/>
        </p:spPr>
        <p:txBody>
          <a:bodyPr vert="horz" wrap="square" lIns="91440" tIns="45720" rIns="91440" bIns="45720" rtlCol="0" anchor="ctr">
            <a:spAutoFit/>
          </a:bodyPr>
          <a:lstStyle/>
          <a:p>
            <a:pPr marL="0" marR="0" lvl="0" indent="0" algn="ctr" defTabSz="914400" rtl="0" eaLnBrk="1" fontAlgn="auto" latinLnBrk="0" hangingPunct="1">
              <a:lnSpc>
                <a:spcPct val="100000"/>
              </a:lnSpc>
              <a:spcBef>
                <a:spcPct val="0"/>
              </a:spcBef>
              <a:spcAft>
                <a:spcPts val="0"/>
              </a:spcAft>
              <a:buClrTx/>
              <a:buSzTx/>
              <a:buFontTx/>
              <a:buNone/>
              <a:defRPr/>
            </a:pPr>
            <a:r>
              <a:rPr lang="en-US" altLang="zh-CN" sz="4400" dirty="0" smtClean="0">
                <a:solidFill>
                  <a:schemeClr val="bg1"/>
                </a:solidFill>
                <a:sym typeface="+mn-ea"/>
              </a:rPr>
              <a:t>数据处理</a:t>
            </a:r>
            <a:r>
              <a:rPr lang="zh-CN" altLang="en-US" sz="4400" dirty="0" smtClean="0">
                <a:solidFill>
                  <a:schemeClr val="bg1"/>
                </a:solidFill>
                <a:sym typeface="+mn-ea"/>
              </a:rPr>
              <a:t>与应用</a:t>
            </a:r>
            <a:endParaRPr kumimoji="0" lang="zh-CN" altLang="en-US" sz="4400" b="0" i="0" u="none" strike="noStrike" kern="1200" cap="none" spc="0" normalizeH="0" baseline="0" noProof="0" dirty="0">
              <a:ln>
                <a:noFill/>
              </a:ln>
              <a:solidFill>
                <a:schemeClr val="bg1"/>
              </a:solidFill>
              <a:effectLst/>
              <a:uLnTx/>
              <a:uFillTx/>
              <a:latin typeface="+mj-lt"/>
              <a:ea typeface="+mj-ea"/>
              <a:cs typeface="+mj-cs"/>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1" cstate="print">
            <a:lum/>
          </a:blip>
          <a:srcRect/>
          <a:stretch>
            <a:fillRect/>
          </a:stretch>
        </a:blipFill>
        <a:effectLst/>
      </p:bgPr>
    </p:bg>
    <p:spTree>
      <p:nvGrpSpPr>
        <p:cNvPr id="1" name=""/>
        <p:cNvGrpSpPr/>
        <p:nvPr/>
      </p:nvGrpSpPr>
      <p:grpSpPr>
        <a:xfrm>
          <a:off x="0" y="0"/>
          <a:ext cx="0" cy="0"/>
          <a:chOff x="0" y="0"/>
          <a:chExt cx="0" cy="0"/>
        </a:xfrm>
      </p:grpSpPr>
      <p:sp>
        <p:nvSpPr>
          <p:cNvPr id="4" name="标题 3"/>
          <p:cNvSpPr txBox="1">
            <a:spLocks noGrp="1"/>
          </p:cNvSpPr>
          <p:nvPr>
            <p:ph type="title"/>
          </p:nvPr>
        </p:nvSpPr>
        <p:spPr>
          <a:xfrm>
            <a:off x="313184" y="259408"/>
            <a:ext cx="4330824" cy="521970"/>
          </a:xfrm>
          <a:prstGeom prst="rect">
            <a:avLst/>
          </a:prstGeom>
          <a:noFill/>
        </p:spPr>
        <p:txBody>
          <a:bodyPr wrap="square" rtlCol="0">
            <a:spAutoFit/>
          </a:bodyPr>
          <a:lstStyle/>
          <a:p>
            <a:r>
              <a:rPr lang="en-US" altLang="zh-CN" sz="2800" dirty="0" smtClean="0">
                <a:solidFill>
                  <a:schemeClr val="bg1"/>
                </a:solidFill>
              </a:rPr>
              <a:t>样本构成</a:t>
            </a:r>
            <a:endParaRPr lang="en-US" altLang="zh-CN" sz="2800" dirty="0" smtClean="0">
              <a:solidFill>
                <a:schemeClr val="bg1"/>
              </a:solidFill>
            </a:endParaRPr>
          </a:p>
        </p:txBody>
      </p:sp>
      <p:sp>
        <p:nvSpPr>
          <p:cNvPr id="2" name="文本框 1"/>
          <p:cNvSpPr txBox="1"/>
          <p:nvPr/>
        </p:nvSpPr>
        <p:spPr>
          <a:xfrm>
            <a:off x="351155" y="889635"/>
            <a:ext cx="4629785" cy="1476375"/>
          </a:xfrm>
          <a:prstGeom prst="rect">
            <a:avLst/>
          </a:prstGeom>
          <a:noFill/>
        </p:spPr>
        <p:txBody>
          <a:bodyPr wrap="square" rtlCol="0">
            <a:spAutoFit/>
          </a:bodyPr>
          <a:p>
            <a:r>
              <a:rPr lang="zh-CN" altLang="en-US">
                <a:solidFill>
                  <a:schemeClr val="bg1"/>
                </a:solidFill>
              </a:rPr>
              <a:t>样本中拥有 Switch 的玩家多为男生，年龄主要集中于21-25岁，个人月收入大多在3000-8000元，职业多为普通职员和在校学生，学历主要为大学本科，大多来自广东、上海、北京、江苏和浙江与海外。</a:t>
            </a:r>
            <a:endParaRPr lang="zh-CN" altLang="en-US">
              <a:solidFill>
                <a:schemeClr val="bg1"/>
              </a:solidFill>
            </a:endParaRPr>
          </a:p>
        </p:txBody>
      </p:sp>
      <p:sp>
        <p:nvSpPr>
          <p:cNvPr id="9" name="矩形标注 8"/>
          <p:cNvSpPr/>
          <p:nvPr/>
        </p:nvSpPr>
        <p:spPr>
          <a:xfrm>
            <a:off x="3622040" y="2436495"/>
            <a:ext cx="855980" cy="484505"/>
          </a:xfrm>
          <a:prstGeom prst="wedge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t>男生</a:t>
            </a:r>
            <a:endParaRPr lang="zh-CN" altLang="en-US"/>
          </a:p>
        </p:txBody>
      </p:sp>
      <p:sp>
        <p:nvSpPr>
          <p:cNvPr id="10" name="椭圆形标注 9"/>
          <p:cNvSpPr/>
          <p:nvPr/>
        </p:nvSpPr>
        <p:spPr>
          <a:xfrm>
            <a:off x="4066540" y="3268345"/>
            <a:ext cx="914400" cy="611505"/>
          </a:xfrm>
          <a:prstGeom prst="wedgeEllipseCallout">
            <a:avLst>
              <a:gd name="adj1" fmla="val -96111"/>
              <a:gd name="adj2" fmla="val -1137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t>大学本科</a:t>
            </a:r>
            <a:endParaRPr lang="zh-CN" altLang="en-US"/>
          </a:p>
        </p:txBody>
      </p:sp>
      <p:sp>
        <p:nvSpPr>
          <p:cNvPr id="12" name="矩形标注 11"/>
          <p:cNvSpPr/>
          <p:nvPr/>
        </p:nvSpPr>
        <p:spPr>
          <a:xfrm>
            <a:off x="1764030" y="2366010"/>
            <a:ext cx="1011555" cy="431800"/>
          </a:xfrm>
          <a:prstGeom prst="wedgeRectCallout">
            <a:avLst>
              <a:gd name="adj1" fmla="val 26807"/>
              <a:gd name="adj2" fmla="val 6544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21~25</a:t>
            </a:r>
            <a:r>
              <a:rPr lang="zh-CN" altLang="en-US"/>
              <a:t>岁</a:t>
            </a:r>
            <a:endParaRPr lang="zh-CN" altLang="en-US"/>
          </a:p>
        </p:txBody>
      </p:sp>
      <p:sp>
        <p:nvSpPr>
          <p:cNvPr id="13" name="矩形标注 12"/>
          <p:cNvSpPr/>
          <p:nvPr/>
        </p:nvSpPr>
        <p:spPr>
          <a:xfrm>
            <a:off x="1085850" y="2921000"/>
            <a:ext cx="1111250" cy="731520"/>
          </a:xfrm>
          <a:prstGeom prst="wedgeRectCallout">
            <a:avLst>
              <a:gd name="adj1" fmla="val 69314"/>
              <a:gd name="adj2" fmla="val -998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t>来自一二线城市</a:t>
            </a:r>
            <a:endParaRPr lang="zh-CN" altLang="en-US"/>
          </a:p>
        </p:txBody>
      </p:sp>
      <p:sp>
        <p:nvSpPr>
          <p:cNvPr id="14" name="圆角矩形标注 13"/>
          <p:cNvSpPr/>
          <p:nvPr/>
        </p:nvSpPr>
        <p:spPr>
          <a:xfrm>
            <a:off x="544830" y="3925570"/>
            <a:ext cx="1490980" cy="607695"/>
          </a:xfrm>
          <a:prstGeom prst="wedgeRoundRectCallout">
            <a:avLst>
              <a:gd name="adj1" fmla="val 69182"/>
              <a:gd name="adj2" fmla="val -8127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t>月收入</a:t>
            </a:r>
            <a:r>
              <a:rPr lang="en-US" altLang="zh-CN"/>
              <a:t>3000~8000</a:t>
            </a:r>
            <a:endParaRPr lang="en-US" altLang="zh-CN"/>
          </a:p>
        </p:txBody>
      </p:sp>
      <p:sp>
        <p:nvSpPr>
          <p:cNvPr id="15" name="圆角矩形标注 14"/>
          <p:cNvSpPr/>
          <p:nvPr/>
        </p:nvSpPr>
        <p:spPr>
          <a:xfrm>
            <a:off x="4066540" y="4248785"/>
            <a:ext cx="1340485" cy="590550"/>
          </a:xfrm>
          <a:prstGeom prst="wedgeRoundRectCallout">
            <a:avLst>
              <a:gd name="adj1" fmla="val -67283"/>
              <a:gd name="adj2" fmla="val -7848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t>学生，普通职员</a:t>
            </a:r>
            <a:endParaRPr lang="zh-CN" altLang="en-US"/>
          </a:p>
        </p:txBody>
      </p:sp>
      <p:sp>
        <p:nvSpPr>
          <p:cNvPr id="3" name="文本框 2"/>
          <p:cNvSpPr txBox="1"/>
          <p:nvPr/>
        </p:nvSpPr>
        <p:spPr>
          <a:xfrm>
            <a:off x="5407025" y="889635"/>
            <a:ext cx="2540000" cy="1753235"/>
          </a:xfrm>
          <a:prstGeom prst="rect">
            <a:avLst/>
          </a:prstGeom>
          <a:noFill/>
        </p:spPr>
        <p:txBody>
          <a:bodyPr wrap="square" rtlCol="0" anchor="t">
            <a:spAutoFit/>
          </a:bodyPr>
          <a:p>
            <a:r>
              <a:rPr lang="zh-CN" altLang="en-US">
                <a:solidFill>
                  <a:schemeClr val="bg1"/>
                </a:solidFill>
              </a:rPr>
              <a:t>本部分汇报主要调查对象（N=16342）的样本构成情况，包括样本的职业、所在地区、年龄、个人月收入、性别及最高学历。</a:t>
            </a:r>
            <a:endParaRPr lang="zh-CN" altLang="en-US">
              <a:solidFill>
                <a:schemeClr val="bg1"/>
              </a:solidFill>
            </a:endParaRPr>
          </a:p>
        </p:txBody>
      </p:sp>
      <p:pic>
        <p:nvPicPr>
          <p:cNvPr id="6" name="图片 5" descr="SMM2_Builder_Toad_Run"/>
          <p:cNvPicPr>
            <a:picLocks noChangeAspect="1"/>
          </p:cNvPicPr>
          <p:nvPr/>
        </p:nvPicPr>
        <p:blipFill>
          <a:blip r:embed="rId2"/>
          <a:stretch>
            <a:fillRect/>
          </a:stretch>
        </p:blipFill>
        <p:spPr>
          <a:xfrm>
            <a:off x="2197100" y="2862580"/>
            <a:ext cx="1643380" cy="1818005"/>
          </a:xfrm>
          <a:prstGeom prst="rect">
            <a:avLst/>
          </a:prstGeom>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1" cstate="print">
            <a:lum/>
          </a:blip>
          <a:srcRect/>
          <a:stretch>
            <a:fillRect/>
          </a:stretch>
        </a:blipFill>
        <a:effectLst/>
      </p:bgPr>
    </p:bg>
    <p:spTree>
      <p:nvGrpSpPr>
        <p:cNvPr id="1" name=""/>
        <p:cNvGrpSpPr/>
        <p:nvPr/>
      </p:nvGrpSpPr>
      <p:grpSpPr>
        <a:xfrm>
          <a:off x="0" y="0"/>
          <a:ext cx="0" cy="0"/>
          <a:chOff x="0" y="0"/>
          <a:chExt cx="0" cy="0"/>
        </a:xfrm>
      </p:grpSpPr>
      <p:sp>
        <p:nvSpPr>
          <p:cNvPr id="4" name="标题 3"/>
          <p:cNvSpPr txBox="1">
            <a:spLocks noGrp="1"/>
          </p:cNvSpPr>
          <p:nvPr>
            <p:ph type="title"/>
          </p:nvPr>
        </p:nvSpPr>
        <p:spPr>
          <a:xfrm>
            <a:off x="4211960" y="259408"/>
            <a:ext cx="4330824" cy="521970"/>
          </a:xfrm>
          <a:prstGeom prst="rect">
            <a:avLst/>
          </a:prstGeom>
          <a:noFill/>
        </p:spPr>
        <p:txBody>
          <a:bodyPr wrap="square" rtlCol="0">
            <a:spAutoFit/>
          </a:bodyPr>
          <a:lstStyle/>
          <a:p>
            <a:r>
              <a:rPr lang="en-US" altLang="zh-CN" sz="2800" dirty="0" smtClean="0">
                <a:solidFill>
                  <a:schemeClr val="bg1"/>
                </a:solidFill>
              </a:rPr>
              <a:t>拥有游戏的情况</a:t>
            </a:r>
            <a:endParaRPr lang="en-US" altLang="zh-CN" sz="2800" dirty="0" smtClean="0">
              <a:solidFill>
                <a:schemeClr val="bg1"/>
              </a:solidFill>
            </a:endParaRPr>
          </a:p>
        </p:txBody>
      </p:sp>
      <p:sp>
        <p:nvSpPr>
          <p:cNvPr id="2" name="文本框 1"/>
          <p:cNvSpPr txBox="1"/>
          <p:nvPr/>
        </p:nvSpPr>
        <p:spPr>
          <a:xfrm>
            <a:off x="5830570" y="833755"/>
            <a:ext cx="2540000" cy="2306955"/>
          </a:xfrm>
          <a:prstGeom prst="rect">
            <a:avLst/>
          </a:prstGeom>
          <a:noFill/>
        </p:spPr>
        <p:txBody>
          <a:bodyPr wrap="square" rtlCol="0" anchor="t">
            <a:spAutoFit/>
          </a:bodyPr>
          <a:p>
            <a:r>
              <a:rPr lang="zh-CN" altLang="en-US">
                <a:solidFill>
                  <a:schemeClr val="bg1"/>
                </a:solidFill>
              </a:rPr>
              <a:t>本部分汇报主要调查对象（N=16342）拥有游戏的情况，包括任天堂发行的游戏拥有情况、数字版和实体版游戏的拥有情况、购买游戏的情况及玩家在游戏方面的需求。</a:t>
            </a:r>
            <a:endParaRPr lang="zh-CN" altLang="en-US">
              <a:solidFill>
                <a:schemeClr val="bg1"/>
              </a:solidFill>
            </a:endParaRPr>
          </a:p>
        </p:txBody>
      </p:sp>
      <p:pic>
        <p:nvPicPr>
          <p:cNvPr id="10" name="图片 9" descr="2019第二季度财报"/>
          <p:cNvPicPr>
            <a:picLocks noChangeAspect="1"/>
          </p:cNvPicPr>
          <p:nvPr/>
        </p:nvPicPr>
        <p:blipFill>
          <a:blip r:embed="rId2"/>
          <a:stretch>
            <a:fillRect/>
          </a:stretch>
        </p:blipFill>
        <p:spPr>
          <a:xfrm>
            <a:off x="0" y="710565"/>
            <a:ext cx="5615305" cy="1822450"/>
          </a:xfrm>
          <a:prstGeom prst="rect">
            <a:avLst/>
          </a:prstGeom>
        </p:spPr>
      </p:pic>
      <p:pic>
        <p:nvPicPr>
          <p:cNvPr id="11" name="图片 10" descr="国内拥有量"/>
          <p:cNvPicPr>
            <a:picLocks noChangeAspect="1"/>
          </p:cNvPicPr>
          <p:nvPr/>
        </p:nvPicPr>
        <p:blipFill>
          <a:blip r:embed="rId3"/>
          <a:stretch>
            <a:fillRect/>
          </a:stretch>
        </p:blipFill>
        <p:spPr>
          <a:xfrm>
            <a:off x="0" y="2533015"/>
            <a:ext cx="5615305" cy="2610485"/>
          </a:xfrm>
          <a:prstGeom prst="rect">
            <a:avLst/>
          </a:prstGeom>
        </p:spPr>
      </p:pic>
      <p:sp>
        <p:nvSpPr>
          <p:cNvPr id="12" name="文本框 11"/>
          <p:cNvSpPr txBox="1"/>
          <p:nvPr/>
        </p:nvSpPr>
        <p:spPr>
          <a:xfrm>
            <a:off x="5831205" y="3218180"/>
            <a:ext cx="2870200" cy="1476375"/>
          </a:xfrm>
          <a:prstGeom prst="rect">
            <a:avLst/>
          </a:prstGeom>
          <a:noFill/>
        </p:spPr>
        <p:txBody>
          <a:bodyPr wrap="square" rtlCol="0">
            <a:spAutoFit/>
          </a:bodyPr>
          <a:p>
            <a:r>
              <a:rPr lang="zh-CN" altLang="en-US">
                <a:solidFill>
                  <a:schemeClr val="bg1"/>
                </a:solidFill>
              </a:rPr>
              <a:t>通过对国内玩家游戏拥有情况与任天堂同期财报总销量对比出，国内玩家特别偏好</a:t>
            </a:r>
            <a:r>
              <a:rPr lang="en-US" altLang="zh-CN">
                <a:solidFill>
                  <a:schemeClr val="bg1"/>
                </a:solidFill>
              </a:rPr>
              <a:t>rpg</a:t>
            </a:r>
            <a:r>
              <a:rPr lang="zh-CN" altLang="en-US">
                <a:solidFill>
                  <a:schemeClr val="bg1"/>
                </a:solidFill>
              </a:rPr>
              <a:t>类</a:t>
            </a:r>
            <a:r>
              <a:rPr lang="zh-CN" altLang="en-US">
                <a:solidFill>
                  <a:schemeClr val="bg1"/>
                </a:solidFill>
              </a:rPr>
              <a:t>游戏，比较不喜欢动作与体育类游戏。</a:t>
            </a:r>
            <a:endParaRPr lang="zh-CN" altLang="en-US">
              <a:solidFill>
                <a:schemeClr val="bg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1" cstate="print">
            <a:lum/>
          </a:blip>
          <a:srcRect/>
          <a:stretch>
            <a:fillRect/>
          </a:stretch>
        </a:blipFill>
        <a:effectLst/>
      </p:bgPr>
    </p:bg>
    <p:spTree>
      <p:nvGrpSpPr>
        <p:cNvPr id="1" name=""/>
        <p:cNvGrpSpPr/>
        <p:nvPr/>
      </p:nvGrpSpPr>
      <p:grpSpPr>
        <a:xfrm>
          <a:off x="0" y="0"/>
          <a:ext cx="0" cy="0"/>
          <a:chOff x="0" y="0"/>
          <a:chExt cx="0" cy="0"/>
        </a:xfrm>
      </p:grpSpPr>
      <p:sp>
        <p:nvSpPr>
          <p:cNvPr id="4" name="标题 3"/>
          <p:cNvSpPr txBox="1">
            <a:spLocks noGrp="1"/>
          </p:cNvSpPr>
          <p:nvPr>
            <p:ph type="title"/>
          </p:nvPr>
        </p:nvSpPr>
        <p:spPr>
          <a:xfrm>
            <a:off x="4211960" y="259408"/>
            <a:ext cx="4330824" cy="521970"/>
          </a:xfrm>
          <a:prstGeom prst="rect">
            <a:avLst/>
          </a:prstGeom>
          <a:noFill/>
        </p:spPr>
        <p:txBody>
          <a:bodyPr wrap="square" rtlCol="0">
            <a:spAutoFit/>
          </a:bodyPr>
          <a:lstStyle/>
          <a:p>
            <a:r>
              <a:rPr lang="zh-CN" altLang="en-US" sz="2800" dirty="0" smtClean="0">
                <a:solidFill>
                  <a:schemeClr val="bg1"/>
                </a:solidFill>
              </a:rPr>
              <a:t>购入</a:t>
            </a:r>
            <a:r>
              <a:rPr lang="en-US" altLang="zh-CN" sz="2800" dirty="0" smtClean="0">
                <a:solidFill>
                  <a:schemeClr val="bg1"/>
                </a:solidFill>
              </a:rPr>
              <a:t>游戏的情况</a:t>
            </a:r>
            <a:endParaRPr lang="en-US" altLang="zh-CN" sz="2800" dirty="0" smtClean="0">
              <a:solidFill>
                <a:schemeClr val="bg1"/>
              </a:solidFill>
            </a:endParaRPr>
          </a:p>
        </p:txBody>
      </p:sp>
      <p:pic>
        <p:nvPicPr>
          <p:cNvPr id="5" name="图片 4" descr="实体卡数字占比"/>
          <p:cNvPicPr>
            <a:picLocks noChangeAspect="1"/>
          </p:cNvPicPr>
          <p:nvPr/>
        </p:nvPicPr>
        <p:blipFill>
          <a:blip r:embed="rId2"/>
          <a:stretch>
            <a:fillRect/>
          </a:stretch>
        </p:blipFill>
        <p:spPr>
          <a:xfrm>
            <a:off x="0" y="692785"/>
            <a:ext cx="3442335" cy="2458720"/>
          </a:xfrm>
          <a:prstGeom prst="rect">
            <a:avLst/>
          </a:prstGeom>
        </p:spPr>
      </p:pic>
      <p:pic>
        <p:nvPicPr>
          <p:cNvPr id="6" name="图片 5" descr="实体卡原因"/>
          <p:cNvPicPr>
            <a:picLocks noChangeAspect="1"/>
          </p:cNvPicPr>
          <p:nvPr/>
        </p:nvPicPr>
        <p:blipFill>
          <a:blip r:embed="rId3"/>
          <a:stretch>
            <a:fillRect/>
          </a:stretch>
        </p:blipFill>
        <p:spPr>
          <a:xfrm>
            <a:off x="3442335" y="692150"/>
            <a:ext cx="3359785" cy="2459355"/>
          </a:xfrm>
          <a:prstGeom prst="rect">
            <a:avLst/>
          </a:prstGeom>
        </p:spPr>
      </p:pic>
      <p:pic>
        <p:nvPicPr>
          <p:cNvPr id="7" name="图片 6" descr="购买方式"/>
          <p:cNvPicPr>
            <a:picLocks noChangeAspect="1"/>
          </p:cNvPicPr>
          <p:nvPr/>
        </p:nvPicPr>
        <p:blipFill>
          <a:blip r:embed="rId4"/>
          <a:srcRect l="22665" t="6848" b="53571"/>
          <a:stretch>
            <a:fillRect/>
          </a:stretch>
        </p:blipFill>
        <p:spPr>
          <a:xfrm>
            <a:off x="0" y="3151505"/>
            <a:ext cx="3442335" cy="1992630"/>
          </a:xfrm>
          <a:prstGeom prst="rect">
            <a:avLst/>
          </a:prstGeom>
        </p:spPr>
      </p:pic>
      <p:sp>
        <p:nvSpPr>
          <p:cNvPr id="12" name="文本框 11"/>
          <p:cNvSpPr txBox="1"/>
          <p:nvPr/>
        </p:nvSpPr>
        <p:spPr>
          <a:xfrm>
            <a:off x="3485515" y="3151505"/>
            <a:ext cx="4566920" cy="1753235"/>
          </a:xfrm>
          <a:prstGeom prst="rect">
            <a:avLst/>
          </a:prstGeom>
          <a:noFill/>
        </p:spPr>
        <p:txBody>
          <a:bodyPr wrap="square" rtlCol="0">
            <a:spAutoFit/>
          </a:bodyPr>
          <a:p>
            <a:r>
              <a:rPr lang="zh-CN" altLang="en-US">
                <a:solidFill>
                  <a:schemeClr val="bg1"/>
                </a:solidFill>
              </a:rPr>
              <a:t>国内玩家由于网络原因以及支付手段等原因相比于数字版更偏好实体版，说明存在对更便捷支付，更大机器储存空间以及更好的代理网络的需求。同时也能发现二手交易市场的巨大潜力。商家也可以开发收藏市场，卖价值更高的具有收藏意义的典藏版卡带。</a:t>
            </a:r>
            <a:endParaRPr lang="zh-CN" altLang="en-US">
              <a:solidFill>
                <a:schemeClr val="bg1"/>
              </a:solidFill>
            </a:endParaRPr>
          </a:p>
        </p:txBody>
      </p:sp>
      <p:sp>
        <p:nvSpPr>
          <p:cNvPr id="13" name="文本框 12"/>
          <p:cNvSpPr txBox="1"/>
          <p:nvPr/>
        </p:nvSpPr>
        <p:spPr>
          <a:xfrm>
            <a:off x="6911975" y="904240"/>
            <a:ext cx="2106930" cy="1753235"/>
          </a:xfrm>
          <a:prstGeom prst="rect">
            <a:avLst/>
          </a:prstGeom>
          <a:noFill/>
        </p:spPr>
        <p:txBody>
          <a:bodyPr wrap="square" rtlCol="0">
            <a:spAutoFit/>
          </a:bodyPr>
          <a:p>
            <a:r>
              <a:rPr lang="zh-CN" altLang="en-US">
                <a:solidFill>
                  <a:schemeClr val="bg1"/>
                </a:solidFill>
              </a:rPr>
              <a:t>这里填写其他的主要两个原因是实体卡不占用机器储存空间以及网络状况不好，数字版下载太慢，购买不方便</a:t>
            </a:r>
            <a:endParaRPr lang="zh-CN" altLang="en-US">
              <a:solidFill>
                <a:schemeClr val="bg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1" cstate="print">
            <a:lum/>
          </a:blip>
          <a:srcRect/>
          <a:stretch>
            <a:fillRect/>
          </a:stretch>
        </a:blipFill>
        <a:effectLst/>
      </p:bgPr>
    </p:bg>
    <p:spTree>
      <p:nvGrpSpPr>
        <p:cNvPr id="1" name=""/>
        <p:cNvGrpSpPr/>
        <p:nvPr/>
      </p:nvGrpSpPr>
      <p:grpSpPr>
        <a:xfrm>
          <a:off x="0" y="0"/>
          <a:ext cx="0" cy="0"/>
          <a:chOff x="0" y="0"/>
          <a:chExt cx="0" cy="0"/>
        </a:xfrm>
      </p:grpSpPr>
      <p:sp>
        <p:nvSpPr>
          <p:cNvPr id="4" name="标题 3"/>
          <p:cNvSpPr txBox="1">
            <a:spLocks noGrp="1"/>
          </p:cNvSpPr>
          <p:nvPr>
            <p:ph type="title"/>
          </p:nvPr>
        </p:nvSpPr>
        <p:spPr>
          <a:xfrm>
            <a:off x="313184" y="259408"/>
            <a:ext cx="4330824" cy="521970"/>
          </a:xfrm>
          <a:prstGeom prst="rect">
            <a:avLst/>
          </a:prstGeom>
          <a:noFill/>
        </p:spPr>
        <p:txBody>
          <a:bodyPr wrap="square" rtlCol="0">
            <a:spAutoFit/>
          </a:bodyPr>
          <a:lstStyle/>
          <a:p>
            <a:r>
              <a:rPr lang="zh-CN" altLang="en-US" sz="2800" dirty="0" smtClean="0">
                <a:solidFill>
                  <a:schemeClr val="bg1"/>
                </a:solidFill>
                <a:effectLst>
                  <a:outerShdw blurRad="38100" dist="19050" dir="2700000" algn="tl" rotWithShape="0">
                    <a:schemeClr val="dk1">
                      <a:alpha val="40000"/>
                    </a:schemeClr>
                  </a:outerShdw>
                </a:effectLst>
                <a:sym typeface="+mn-ea"/>
              </a:rPr>
              <a:t>游戏情况</a:t>
            </a:r>
            <a:endParaRPr lang="en-US" altLang="zh-CN" sz="2800" dirty="0" smtClean="0">
              <a:solidFill>
                <a:schemeClr val="bg1"/>
              </a:solidFill>
            </a:endParaRPr>
          </a:p>
        </p:txBody>
      </p:sp>
      <p:sp>
        <p:nvSpPr>
          <p:cNvPr id="9" name="矩形标注 8"/>
          <p:cNvSpPr/>
          <p:nvPr/>
        </p:nvSpPr>
        <p:spPr>
          <a:xfrm>
            <a:off x="6144895" y="986155"/>
            <a:ext cx="1294130" cy="532130"/>
          </a:xfrm>
          <a:prstGeom prst="wedgeRectCallout">
            <a:avLst>
              <a:gd name="adj1" fmla="val -15947"/>
              <a:gd name="adj2" fmla="val 10680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t>没朋友，玩单机</a:t>
            </a:r>
            <a:endParaRPr lang="zh-CN" altLang="en-US"/>
          </a:p>
        </p:txBody>
      </p:sp>
      <p:sp>
        <p:nvSpPr>
          <p:cNvPr id="10" name="椭圆形标注 9"/>
          <p:cNvSpPr/>
          <p:nvPr/>
        </p:nvSpPr>
        <p:spPr>
          <a:xfrm>
            <a:off x="7779385" y="1284605"/>
            <a:ext cx="914400" cy="611505"/>
          </a:xfrm>
          <a:prstGeom prst="wedgeEllipse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t>卡比</a:t>
            </a:r>
            <a:endParaRPr lang="zh-CN" altLang="en-US"/>
          </a:p>
        </p:txBody>
      </p:sp>
      <p:sp>
        <p:nvSpPr>
          <p:cNvPr id="12" name="矩形标注 11"/>
          <p:cNvSpPr/>
          <p:nvPr/>
        </p:nvSpPr>
        <p:spPr>
          <a:xfrm>
            <a:off x="5019040" y="1774190"/>
            <a:ext cx="1011555" cy="431800"/>
          </a:xfrm>
          <a:prstGeom prst="wedgeRectCallout">
            <a:avLst>
              <a:gd name="adj1" fmla="val 26807"/>
              <a:gd name="adj2" fmla="val 6544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t>偏好</a:t>
            </a:r>
            <a:r>
              <a:rPr lang="en-US"/>
              <a:t>jrpg</a:t>
            </a:r>
            <a:endParaRPr lang="zh-CN" altLang="en-US"/>
          </a:p>
        </p:txBody>
      </p:sp>
      <p:sp>
        <p:nvSpPr>
          <p:cNvPr id="13" name="矩形标注 12"/>
          <p:cNvSpPr/>
          <p:nvPr/>
        </p:nvSpPr>
        <p:spPr>
          <a:xfrm>
            <a:off x="4643755" y="2633345"/>
            <a:ext cx="1111250" cy="731520"/>
          </a:xfrm>
          <a:prstGeom prst="wedgeRectCallout">
            <a:avLst>
              <a:gd name="adj1" fmla="val 69314"/>
              <a:gd name="adj2" fmla="val -998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t>第一方游戏</a:t>
            </a:r>
            <a:endParaRPr lang="zh-CN" altLang="en-US"/>
          </a:p>
        </p:txBody>
      </p:sp>
      <p:sp>
        <p:nvSpPr>
          <p:cNvPr id="14" name="圆角矩形标注 13"/>
          <p:cNvSpPr/>
          <p:nvPr/>
        </p:nvSpPr>
        <p:spPr>
          <a:xfrm>
            <a:off x="4321810" y="3872230"/>
            <a:ext cx="1490980" cy="607695"/>
          </a:xfrm>
          <a:prstGeom prst="wedgeRoundRectCallout">
            <a:avLst>
              <a:gd name="adj1" fmla="val 69182"/>
              <a:gd name="adj2" fmla="val -8127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t>支付不方便</a:t>
            </a:r>
            <a:endParaRPr lang="zh-CN" altLang="en-US"/>
          </a:p>
        </p:txBody>
      </p:sp>
      <p:sp>
        <p:nvSpPr>
          <p:cNvPr id="15" name="圆角矩形标注 14"/>
          <p:cNvSpPr/>
          <p:nvPr/>
        </p:nvSpPr>
        <p:spPr>
          <a:xfrm>
            <a:off x="7439025" y="4479925"/>
            <a:ext cx="1595755" cy="456565"/>
          </a:xfrm>
          <a:prstGeom prst="wedgeRoundRectCallout">
            <a:avLst>
              <a:gd name="adj1" fmla="val -67283"/>
              <a:gd name="adj2" fmla="val -7848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t>喜欢实体卡</a:t>
            </a:r>
            <a:endParaRPr lang="zh-CN" altLang="en-US"/>
          </a:p>
        </p:txBody>
      </p:sp>
      <p:pic>
        <p:nvPicPr>
          <p:cNvPr id="17" name="图片 16" descr="卡比"/>
          <p:cNvPicPr>
            <a:picLocks noChangeAspect="1"/>
          </p:cNvPicPr>
          <p:nvPr/>
        </p:nvPicPr>
        <p:blipFill>
          <a:blip r:embed="rId2"/>
          <a:stretch>
            <a:fillRect/>
          </a:stretch>
        </p:blipFill>
        <p:spPr>
          <a:xfrm>
            <a:off x="5960110" y="1802130"/>
            <a:ext cx="2298700" cy="3027680"/>
          </a:xfrm>
          <a:prstGeom prst="rect">
            <a:avLst/>
          </a:prstGeom>
        </p:spPr>
      </p:pic>
      <p:sp>
        <p:nvSpPr>
          <p:cNvPr id="2" name="文本框 1"/>
          <p:cNvSpPr txBox="1"/>
          <p:nvPr/>
        </p:nvSpPr>
        <p:spPr>
          <a:xfrm>
            <a:off x="212090" y="986155"/>
            <a:ext cx="3522345" cy="2584450"/>
          </a:xfrm>
          <a:prstGeom prst="rect">
            <a:avLst/>
          </a:prstGeom>
          <a:noFill/>
        </p:spPr>
        <p:txBody>
          <a:bodyPr wrap="square" rtlCol="0" anchor="t">
            <a:spAutoFit/>
          </a:bodyPr>
          <a:p>
            <a:r>
              <a:rPr lang="zh-CN" altLang="en-US">
                <a:solidFill>
                  <a:schemeClr val="bg1"/>
                </a:solidFill>
                <a:sym typeface="+mn-ea"/>
              </a:rPr>
              <a:t>国内玩家由于网络原因以及支付手段等原因相比于数字版更偏好实体版，说明存在对更便捷支付，更大机器储存空间以及更好的代理网络的需求。</a:t>
            </a:r>
            <a:endParaRPr lang="zh-CN" altLang="en-US">
              <a:solidFill>
                <a:schemeClr val="bg1"/>
              </a:solidFill>
              <a:sym typeface="+mn-ea"/>
            </a:endParaRPr>
          </a:p>
          <a:p>
            <a:r>
              <a:rPr lang="zh-CN" altLang="en-US">
                <a:solidFill>
                  <a:schemeClr val="bg1"/>
                </a:solidFill>
                <a:sym typeface="+mn-ea"/>
              </a:rPr>
              <a:t>同时也能发现二手交易市场的巨大潜力。商家也可以开发收藏市场，卖价值更高的具有收藏意义的典藏版卡带</a:t>
            </a:r>
            <a:endParaRPr lang="zh-CN" altLang="en-US"/>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1" cstate="print">
            <a:lum/>
          </a:blip>
          <a:srcRect/>
          <a:stretch>
            <a:fillRect/>
          </a:stretch>
        </a:blipFill>
        <a:effectLst/>
      </p:bgPr>
    </p:bg>
    <p:spTree>
      <p:nvGrpSpPr>
        <p:cNvPr id="1" name=""/>
        <p:cNvGrpSpPr/>
        <p:nvPr/>
      </p:nvGrpSpPr>
      <p:grpSpPr>
        <a:xfrm>
          <a:off x="0" y="0"/>
          <a:ext cx="0" cy="0"/>
          <a:chOff x="0" y="0"/>
          <a:chExt cx="0" cy="0"/>
        </a:xfrm>
      </p:grpSpPr>
      <p:sp>
        <p:nvSpPr>
          <p:cNvPr id="4" name="标题 3"/>
          <p:cNvSpPr txBox="1">
            <a:spLocks noGrp="1"/>
          </p:cNvSpPr>
          <p:nvPr>
            <p:ph type="title"/>
          </p:nvPr>
        </p:nvSpPr>
        <p:spPr>
          <a:xfrm>
            <a:off x="4211960" y="259408"/>
            <a:ext cx="4330824" cy="521970"/>
          </a:xfrm>
          <a:prstGeom prst="rect">
            <a:avLst/>
          </a:prstGeom>
          <a:noFill/>
        </p:spPr>
        <p:txBody>
          <a:bodyPr wrap="square" rtlCol="0">
            <a:spAutoFit/>
          </a:bodyPr>
          <a:lstStyle/>
          <a:p>
            <a:r>
              <a:rPr lang="zh-CN" sz="2800" dirty="0" smtClean="0">
                <a:solidFill>
                  <a:schemeClr val="bg1"/>
                </a:solidFill>
              </a:rPr>
              <a:t>会员服务使用</a:t>
            </a:r>
            <a:r>
              <a:rPr lang="en-US" altLang="zh-CN" sz="2800" dirty="0" smtClean="0">
                <a:solidFill>
                  <a:schemeClr val="bg1"/>
                </a:solidFill>
              </a:rPr>
              <a:t>情况</a:t>
            </a:r>
            <a:endParaRPr lang="en-US" altLang="zh-CN" sz="2800" dirty="0" smtClean="0">
              <a:solidFill>
                <a:schemeClr val="bg1"/>
              </a:solidFill>
            </a:endParaRPr>
          </a:p>
        </p:txBody>
      </p:sp>
      <p:sp>
        <p:nvSpPr>
          <p:cNvPr id="12" name="文本框 11"/>
          <p:cNvSpPr txBox="1"/>
          <p:nvPr/>
        </p:nvSpPr>
        <p:spPr>
          <a:xfrm>
            <a:off x="4265295" y="831215"/>
            <a:ext cx="4566920" cy="2306955"/>
          </a:xfrm>
          <a:prstGeom prst="rect">
            <a:avLst/>
          </a:prstGeom>
          <a:noFill/>
        </p:spPr>
        <p:txBody>
          <a:bodyPr wrap="square" rtlCol="0">
            <a:spAutoFit/>
          </a:bodyPr>
          <a:p>
            <a:r>
              <a:rPr lang="zh-CN" altLang="en-US">
                <a:solidFill>
                  <a:schemeClr val="bg1"/>
                </a:solidFill>
              </a:rPr>
              <a:t>本部分汇报主要调查对象（N=16342）中购买任天堂 Switch 会员服务的情况，包括会员服务的购买情况、选择的会员服务类型、“家庭计划”中的成员构成、会员服务的吸引点、会员游玩经典游戏的情况和对会员服务的认同态度。</a:t>
            </a:r>
            <a:endParaRPr lang="zh-CN" altLang="en-US">
              <a:solidFill>
                <a:schemeClr val="bg1"/>
              </a:solidFill>
            </a:endParaRPr>
          </a:p>
          <a:p>
            <a:endParaRPr lang="zh-CN" altLang="en-US">
              <a:solidFill>
                <a:schemeClr val="bg1"/>
              </a:solidFill>
            </a:endParaRPr>
          </a:p>
          <a:p>
            <a:endParaRPr lang="zh-CN" altLang="en-US">
              <a:solidFill>
                <a:schemeClr val="bg1"/>
              </a:solidFill>
            </a:endParaRPr>
          </a:p>
        </p:txBody>
      </p:sp>
      <p:pic>
        <p:nvPicPr>
          <p:cNvPr id="2" name="图片 1" descr="online1"/>
          <p:cNvPicPr>
            <a:picLocks noChangeAspect="1"/>
          </p:cNvPicPr>
          <p:nvPr/>
        </p:nvPicPr>
        <p:blipFill>
          <a:blip r:embed="rId2"/>
          <a:stretch>
            <a:fillRect/>
          </a:stretch>
        </p:blipFill>
        <p:spPr>
          <a:xfrm>
            <a:off x="36195" y="781685"/>
            <a:ext cx="1068070" cy="1068070"/>
          </a:xfrm>
          <a:prstGeom prst="rect">
            <a:avLst/>
          </a:prstGeom>
        </p:spPr>
      </p:pic>
      <p:pic>
        <p:nvPicPr>
          <p:cNvPr id="8" name="图片 7" descr="online2"/>
          <p:cNvPicPr>
            <a:picLocks noChangeAspect="1"/>
          </p:cNvPicPr>
          <p:nvPr/>
        </p:nvPicPr>
        <p:blipFill>
          <a:blip r:embed="rId3"/>
          <a:stretch>
            <a:fillRect/>
          </a:stretch>
        </p:blipFill>
        <p:spPr>
          <a:xfrm>
            <a:off x="1306195" y="781685"/>
            <a:ext cx="1068070" cy="1068070"/>
          </a:xfrm>
          <a:prstGeom prst="rect">
            <a:avLst/>
          </a:prstGeom>
        </p:spPr>
      </p:pic>
      <p:pic>
        <p:nvPicPr>
          <p:cNvPr id="9" name="图片 8" descr="online3"/>
          <p:cNvPicPr>
            <a:picLocks noChangeAspect="1"/>
          </p:cNvPicPr>
          <p:nvPr/>
        </p:nvPicPr>
        <p:blipFill>
          <a:blip r:embed="rId4"/>
          <a:stretch>
            <a:fillRect/>
          </a:stretch>
        </p:blipFill>
        <p:spPr>
          <a:xfrm>
            <a:off x="2618740" y="781685"/>
            <a:ext cx="1061085" cy="1061085"/>
          </a:xfrm>
          <a:prstGeom prst="rect">
            <a:avLst/>
          </a:prstGeom>
        </p:spPr>
      </p:pic>
      <p:pic>
        <p:nvPicPr>
          <p:cNvPr id="10" name="图片 9" descr="online5"/>
          <p:cNvPicPr>
            <a:picLocks noChangeAspect="1"/>
          </p:cNvPicPr>
          <p:nvPr/>
        </p:nvPicPr>
        <p:blipFill>
          <a:blip r:embed="rId5"/>
          <a:stretch>
            <a:fillRect/>
          </a:stretch>
        </p:blipFill>
        <p:spPr>
          <a:xfrm>
            <a:off x="36195" y="2018665"/>
            <a:ext cx="1086485" cy="1086485"/>
          </a:xfrm>
          <a:prstGeom prst="rect">
            <a:avLst/>
          </a:prstGeom>
        </p:spPr>
      </p:pic>
      <p:pic>
        <p:nvPicPr>
          <p:cNvPr id="11" name="图片 10" descr="online4"/>
          <p:cNvPicPr>
            <a:picLocks noChangeAspect="1"/>
          </p:cNvPicPr>
          <p:nvPr/>
        </p:nvPicPr>
        <p:blipFill>
          <a:blip r:embed="rId6"/>
          <a:stretch>
            <a:fillRect/>
          </a:stretch>
        </p:blipFill>
        <p:spPr>
          <a:xfrm>
            <a:off x="1306195" y="2018665"/>
            <a:ext cx="1084580" cy="1084580"/>
          </a:xfrm>
          <a:prstGeom prst="rect">
            <a:avLst/>
          </a:prstGeom>
        </p:spPr>
      </p:pic>
      <p:pic>
        <p:nvPicPr>
          <p:cNvPr id="15" name="图片 14" descr="unnamed-chunk-35-1"/>
          <p:cNvPicPr>
            <a:picLocks noChangeAspect="1"/>
          </p:cNvPicPr>
          <p:nvPr/>
        </p:nvPicPr>
        <p:blipFill>
          <a:blip r:embed="rId7"/>
          <a:stretch>
            <a:fillRect/>
          </a:stretch>
        </p:blipFill>
        <p:spPr>
          <a:xfrm>
            <a:off x="36195" y="3158490"/>
            <a:ext cx="3748405" cy="1875790"/>
          </a:xfrm>
          <a:prstGeom prst="rect">
            <a:avLst/>
          </a:prstGeom>
        </p:spPr>
      </p:pic>
      <p:pic>
        <p:nvPicPr>
          <p:cNvPr id="16" name="图片 15" descr="unnamed-chunk-38-1"/>
          <p:cNvPicPr>
            <a:picLocks noChangeAspect="1"/>
          </p:cNvPicPr>
          <p:nvPr/>
        </p:nvPicPr>
        <p:blipFill>
          <a:blip r:embed="rId8"/>
          <a:stretch>
            <a:fillRect/>
          </a:stretch>
        </p:blipFill>
        <p:spPr>
          <a:xfrm>
            <a:off x="4444365" y="2775585"/>
            <a:ext cx="3866515" cy="2258695"/>
          </a:xfrm>
          <a:prstGeom prst="rect">
            <a:avLst/>
          </a:prstGeom>
        </p:spPr>
      </p:pic>
      <p:sp>
        <p:nvSpPr>
          <p:cNvPr id="17" name="文本框 16"/>
          <p:cNvSpPr txBox="1"/>
          <p:nvPr/>
        </p:nvSpPr>
        <p:spPr>
          <a:xfrm>
            <a:off x="415925" y="3158490"/>
            <a:ext cx="3368675" cy="245110"/>
          </a:xfrm>
          <a:prstGeom prst="rect">
            <a:avLst/>
          </a:prstGeom>
          <a:noFill/>
        </p:spPr>
        <p:txBody>
          <a:bodyPr wrap="square" rtlCol="0">
            <a:spAutoFit/>
          </a:bodyPr>
          <a:p>
            <a:pPr algn="ctr"/>
            <a:r>
              <a:rPr lang="zh-CN" altLang="en-US" sz="1000"/>
              <a:t>为什么购买会员服务</a:t>
            </a:r>
            <a:endParaRPr lang="zh-CN" altLang="en-US" sz="1000"/>
          </a:p>
        </p:txBody>
      </p:sp>
      <p:sp>
        <p:nvSpPr>
          <p:cNvPr id="18" name="文本框 17"/>
          <p:cNvSpPr txBox="1"/>
          <p:nvPr/>
        </p:nvSpPr>
        <p:spPr>
          <a:xfrm>
            <a:off x="5041265" y="2775585"/>
            <a:ext cx="2865755" cy="245110"/>
          </a:xfrm>
          <a:prstGeom prst="rect">
            <a:avLst/>
          </a:prstGeom>
          <a:noFill/>
        </p:spPr>
        <p:txBody>
          <a:bodyPr wrap="square" rtlCol="0">
            <a:spAutoFit/>
          </a:bodyPr>
          <a:p>
            <a:pPr algn="ctr"/>
            <a:r>
              <a:rPr lang="zh-CN" altLang="en-US" sz="1000"/>
              <a:t>觉得会员服务值不值</a:t>
            </a:r>
            <a:endParaRPr lang="zh-CN" altLang="en-US" sz="100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1" cstate="print">
            <a:lum/>
          </a:blip>
          <a:srcRect/>
          <a:stretch>
            <a:fillRect/>
          </a:stretch>
        </a:blipFill>
        <a:effectLst/>
      </p:bgPr>
    </p:bg>
    <p:spTree>
      <p:nvGrpSpPr>
        <p:cNvPr id="1" name=""/>
        <p:cNvGrpSpPr/>
        <p:nvPr/>
      </p:nvGrpSpPr>
      <p:grpSpPr>
        <a:xfrm>
          <a:off x="0" y="0"/>
          <a:ext cx="0" cy="0"/>
          <a:chOff x="0" y="0"/>
          <a:chExt cx="0" cy="0"/>
        </a:xfrm>
      </p:grpSpPr>
      <p:sp>
        <p:nvSpPr>
          <p:cNvPr id="4" name="标题 3"/>
          <p:cNvSpPr txBox="1">
            <a:spLocks noGrp="1"/>
          </p:cNvSpPr>
          <p:nvPr>
            <p:ph type="title"/>
          </p:nvPr>
        </p:nvSpPr>
        <p:spPr>
          <a:xfrm>
            <a:off x="329694" y="267346"/>
            <a:ext cx="4330824" cy="953135"/>
          </a:xfrm>
          <a:prstGeom prst="rect">
            <a:avLst/>
          </a:prstGeom>
          <a:noFill/>
        </p:spPr>
        <p:txBody>
          <a:bodyPr wrap="square" rtlCol="0">
            <a:spAutoFit/>
          </a:bodyPr>
          <a:lstStyle/>
          <a:p>
            <a:r>
              <a:rPr lang="zh-CN" sz="2800" dirty="0" smtClean="0">
                <a:solidFill>
                  <a:schemeClr val="bg1"/>
                </a:solidFill>
                <a:sym typeface="+mn-ea"/>
              </a:rPr>
              <a:t>会员服务使用</a:t>
            </a:r>
            <a:r>
              <a:rPr lang="en-US" altLang="zh-CN" sz="2800" dirty="0" smtClean="0">
                <a:solidFill>
                  <a:schemeClr val="bg1"/>
                </a:solidFill>
                <a:sym typeface="+mn-ea"/>
              </a:rPr>
              <a:t>情况</a:t>
            </a:r>
            <a:br>
              <a:rPr lang="en-US" altLang="zh-CN" sz="2800" dirty="0" smtClean="0">
                <a:solidFill>
                  <a:schemeClr val="bg1"/>
                </a:solidFill>
              </a:rPr>
            </a:br>
            <a:endParaRPr lang="en-US" altLang="zh-CN" sz="2800" dirty="0" smtClean="0">
              <a:solidFill>
                <a:schemeClr val="bg1"/>
              </a:solidFill>
            </a:endParaRPr>
          </a:p>
        </p:txBody>
      </p:sp>
      <p:sp>
        <p:nvSpPr>
          <p:cNvPr id="2" name="文本框 1"/>
          <p:cNvSpPr txBox="1"/>
          <p:nvPr/>
        </p:nvSpPr>
        <p:spPr>
          <a:xfrm>
            <a:off x="247015" y="822325"/>
            <a:ext cx="7980045" cy="1198880"/>
          </a:xfrm>
          <a:prstGeom prst="rect">
            <a:avLst/>
          </a:prstGeom>
          <a:noFill/>
        </p:spPr>
        <p:txBody>
          <a:bodyPr wrap="square" rtlCol="0">
            <a:spAutoFit/>
          </a:bodyPr>
          <a:p>
            <a:r>
              <a:rPr lang="zh-CN" altLang="en-US">
                <a:solidFill>
                  <a:schemeClr val="bg1"/>
                </a:solidFill>
                <a:sym typeface="+mn-ea"/>
              </a:rPr>
              <a:t>样本中，大部分玩家购买了会员服务，其中多数选择了“个人计划”。选择“家庭计划”的玩家，大多数选择了与朋友“组成家庭”。“游戏联网”是会员服务的主要吸引点。会员基本玩过会免的经典游戏，但多数游玩时间在0-2小时。购买了会员服务的玩家普遍认为任天堂 Swith 目前的会员服务是值的。</a:t>
            </a:r>
            <a:endParaRPr lang="zh-CN" altLang="en-US">
              <a:solidFill>
                <a:schemeClr val="bg1"/>
              </a:solidFill>
            </a:endParaRPr>
          </a:p>
        </p:txBody>
      </p:sp>
      <p:sp>
        <p:nvSpPr>
          <p:cNvPr id="9" name="矩形标注 8"/>
          <p:cNvSpPr/>
          <p:nvPr/>
        </p:nvSpPr>
        <p:spPr>
          <a:xfrm>
            <a:off x="4144010" y="2247900"/>
            <a:ext cx="1579245" cy="484505"/>
          </a:xfrm>
          <a:prstGeom prst="wedgeRectCallout">
            <a:avLst>
              <a:gd name="adj1" fmla="val -46501"/>
              <a:gd name="adj2" fmla="val 9285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t>有网络服务需求</a:t>
            </a:r>
            <a:endParaRPr lang="zh-CN" altLang="en-US"/>
          </a:p>
        </p:txBody>
      </p:sp>
      <p:sp>
        <p:nvSpPr>
          <p:cNvPr id="10" name="椭圆形标注 9"/>
          <p:cNvSpPr/>
          <p:nvPr/>
        </p:nvSpPr>
        <p:spPr>
          <a:xfrm>
            <a:off x="4389755" y="3201035"/>
            <a:ext cx="1442085" cy="611505"/>
          </a:xfrm>
          <a:prstGeom prst="wedgeEllipseCallout">
            <a:avLst>
              <a:gd name="adj1" fmla="val -96111"/>
              <a:gd name="adj2" fmla="val -1137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t>选择个人会员</a:t>
            </a:r>
            <a:endParaRPr lang="zh-CN" altLang="en-US"/>
          </a:p>
        </p:txBody>
      </p:sp>
      <p:sp>
        <p:nvSpPr>
          <p:cNvPr id="13" name="矩形标注 12"/>
          <p:cNvSpPr/>
          <p:nvPr/>
        </p:nvSpPr>
        <p:spPr>
          <a:xfrm>
            <a:off x="421640" y="2921000"/>
            <a:ext cx="1424305" cy="731520"/>
          </a:xfrm>
          <a:prstGeom prst="wedgeRectCallout">
            <a:avLst>
              <a:gd name="adj1" fmla="val 69314"/>
              <a:gd name="adj2" fmla="val -998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t>开会员就是为了联机</a:t>
            </a:r>
            <a:endParaRPr lang="zh-CN" altLang="en-US"/>
          </a:p>
        </p:txBody>
      </p:sp>
      <p:sp>
        <p:nvSpPr>
          <p:cNvPr id="14" name="圆角矩形标注 13"/>
          <p:cNvSpPr/>
          <p:nvPr/>
        </p:nvSpPr>
        <p:spPr>
          <a:xfrm>
            <a:off x="544830" y="3925570"/>
            <a:ext cx="1490980" cy="607695"/>
          </a:xfrm>
          <a:prstGeom prst="wedgeRoundRectCallout">
            <a:avLst>
              <a:gd name="adj1" fmla="val 69182"/>
              <a:gd name="adj2" fmla="val -8127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t>语音聊天没点用</a:t>
            </a:r>
            <a:endParaRPr lang="zh-CN"/>
          </a:p>
        </p:txBody>
      </p:sp>
      <p:sp>
        <p:nvSpPr>
          <p:cNvPr id="15" name="圆角矩形标注 14"/>
          <p:cNvSpPr/>
          <p:nvPr/>
        </p:nvSpPr>
        <p:spPr>
          <a:xfrm>
            <a:off x="4066540" y="4248785"/>
            <a:ext cx="1340485" cy="590550"/>
          </a:xfrm>
          <a:prstGeom prst="wedgeRoundRectCallout">
            <a:avLst>
              <a:gd name="adj1" fmla="val -67283"/>
              <a:gd name="adj2" fmla="val -7848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t>有云存档需求</a:t>
            </a:r>
            <a:endParaRPr lang="zh-CN" altLang="en-US"/>
          </a:p>
        </p:txBody>
      </p:sp>
      <p:pic>
        <p:nvPicPr>
          <p:cNvPr id="6" name="图片 5" descr="工头妹妹"/>
          <p:cNvPicPr>
            <a:picLocks noChangeAspect="1"/>
          </p:cNvPicPr>
          <p:nvPr/>
        </p:nvPicPr>
        <p:blipFill>
          <a:blip r:embed="rId2"/>
          <a:stretch>
            <a:fillRect/>
          </a:stretch>
        </p:blipFill>
        <p:spPr>
          <a:xfrm>
            <a:off x="2307590" y="2642870"/>
            <a:ext cx="1758950" cy="2091055"/>
          </a:xfrm>
          <a:prstGeom prst="rect">
            <a:avLst/>
          </a:prstGeom>
        </p:spPr>
      </p:pic>
      <p:sp>
        <p:nvSpPr>
          <p:cNvPr id="17" name="文本框 16"/>
          <p:cNvSpPr txBox="1"/>
          <p:nvPr/>
        </p:nvSpPr>
        <p:spPr>
          <a:xfrm>
            <a:off x="5905500" y="2021205"/>
            <a:ext cx="2882265" cy="3138170"/>
          </a:xfrm>
          <a:prstGeom prst="rect">
            <a:avLst/>
          </a:prstGeom>
          <a:noFill/>
        </p:spPr>
        <p:txBody>
          <a:bodyPr wrap="square" rtlCol="0">
            <a:spAutoFit/>
          </a:bodyPr>
          <a:p>
            <a:r>
              <a:rPr lang="zh-CN" altLang="en-US">
                <a:solidFill>
                  <a:schemeClr val="bg1"/>
                </a:solidFill>
              </a:rPr>
              <a:t>针对用户开会员的原因，也可以对业务进行一定指导，例如：用户大多选择性价比低的个人会员（个人会员</a:t>
            </a:r>
            <a:r>
              <a:rPr lang="en-US" altLang="zh-CN">
                <a:solidFill>
                  <a:schemeClr val="bg1"/>
                </a:solidFill>
              </a:rPr>
              <a:t>$</a:t>
            </a:r>
            <a:r>
              <a:rPr lang="en-US" altLang="zh-CN">
                <a:solidFill>
                  <a:schemeClr val="bg1"/>
                </a:solidFill>
              </a:rPr>
              <a:t>20</a:t>
            </a:r>
            <a:r>
              <a:rPr lang="zh-CN" altLang="en-US">
                <a:solidFill>
                  <a:schemeClr val="bg1"/>
                </a:solidFill>
              </a:rPr>
              <a:t>美元</a:t>
            </a:r>
            <a:r>
              <a:rPr lang="en-US" altLang="zh-CN">
                <a:solidFill>
                  <a:schemeClr val="bg1"/>
                </a:solidFill>
              </a:rPr>
              <a:t>/</a:t>
            </a:r>
            <a:r>
              <a:rPr lang="zh-CN" altLang="en-US">
                <a:solidFill>
                  <a:schemeClr val="bg1"/>
                </a:solidFill>
              </a:rPr>
              <a:t>年，家庭会员最多</a:t>
            </a:r>
            <a:r>
              <a:rPr lang="en-US" altLang="zh-CN">
                <a:solidFill>
                  <a:schemeClr val="bg1"/>
                </a:solidFill>
              </a:rPr>
              <a:t>8</a:t>
            </a:r>
            <a:r>
              <a:rPr lang="zh-CN" altLang="en-US">
                <a:solidFill>
                  <a:schemeClr val="bg1"/>
                </a:solidFill>
              </a:rPr>
              <a:t>人共</a:t>
            </a:r>
            <a:r>
              <a:rPr lang="en-US" altLang="zh-CN">
                <a:solidFill>
                  <a:schemeClr val="bg1"/>
                </a:solidFill>
              </a:rPr>
              <a:t>35</a:t>
            </a:r>
            <a:r>
              <a:rPr lang="zh-CN" altLang="en-US">
                <a:solidFill>
                  <a:schemeClr val="bg1"/>
                </a:solidFill>
              </a:rPr>
              <a:t>美元</a:t>
            </a:r>
            <a:r>
              <a:rPr lang="en-US" altLang="zh-CN">
                <a:solidFill>
                  <a:schemeClr val="bg1"/>
                </a:solidFill>
              </a:rPr>
              <a:t>/</a:t>
            </a:r>
            <a:r>
              <a:rPr lang="zh-CN" altLang="en-US">
                <a:solidFill>
                  <a:schemeClr val="bg1"/>
                </a:solidFill>
              </a:rPr>
              <a:t>年）</a:t>
            </a:r>
            <a:r>
              <a:rPr lang="zh-CN" altLang="en-US">
                <a:solidFill>
                  <a:schemeClr val="bg1"/>
                </a:solidFill>
              </a:rPr>
              <a:t>选择家庭会员的用户也选择值得信任的朋友，利用信用体系组织陌生人一起开家庭会员，收取组织费也有不小的收益。</a:t>
            </a:r>
            <a:endParaRPr lang="zh-CN" altLang="en-US">
              <a:solidFill>
                <a:schemeClr val="bg1"/>
              </a:solidFill>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1" cstate="print">
            <a:lum/>
          </a:blip>
          <a:srcRect/>
          <a:stretch>
            <a:fillRect/>
          </a:stretch>
        </a:blipFill>
        <a:effectLst/>
      </p:bgPr>
    </p:bg>
    <p:spTree>
      <p:nvGrpSpPr>
        <p:cNvPr id="1" name=""/>
        <p:cNvGrpSpPr/>
        <p:nvPr/>
      </p:nvGrpSpPr>
      <p:grpSpPr>
        <a:xfrm>
          <a:off x="0" y="0"/>
          <a:ext cx="0" cy="0"/>
          <a:chOff x="0" y="0"/>
          <a:chExt cx="0" cy="0"/>
        </a:xfrm>
      </p:grpSpPr>
      <p:sp>
        <p:nvSpPr>
          <p:cNvPr id="4" name="标题 3"/>
          <p:cNvSpPr txBox="1">
            <a:spLocks noGrp="1"/>
          </p:cNvSpPr>
          <p:nvPr>
            <p:ph type="title"/>
          </p:nvPr>
        </p:nvSpPr>
        <p:spPr>
          <a:xfrm>
            <a:off x="313184" y="259408"/>
            <a:ext cx="4330824" cy="521970"/>
          </a:xfrm>
          <a:prstGeom prst="rect">
            <a:avLst/>
          </a:prstGeom>
          <a:noFill/>
        </p:spPr>
        <p:txBody>
          <a:bodyPr wrap="square" rtlCol="0">
            <a:spAutoFit/>
          </a:bodyPr>
          <a:lstStyle/>
          <a:p>
            <a:r>
              <a:rPr lang="zh-CN" altLang="en-US" sz="2800" dirty="0" smtClean="0">
                <a:solidFill>
                  <a:schemeClr val="bg1"/>
                </a:solidFill>
                <a:effectLst>
                  <a:outerShdw blurRad="38100" dist="19050" dir="2700000" algn="tl" rotWithShape="0">
                    <a:schemeClr val="dk1">
                      <a:alpha val="40000"/>
                    </a:schemeClr>
                  </a:outerShdw>
                </a:effectLst>
                <a:sym typeface="+mn-ea"/>
              </a:rPr>
              <a:t>期待的改进</a:t>
            </a:r>
            <a:endParaRPr lang="zh-CN" altLang="en-US" sz="2800" dirty="0" smtClean="0">
              <a:solidFill>
                <a:schemeClr val="bg1"/>
              </a:solidFill>
              <a:effectLst>
                <a:outerShdw blurRad="38100" dist="19050" dir="2700000" algn="tl" rotWithShape="0">
                  <a:schemeClr val="dk1">
                    <a:alpha val="40000"/>
                  </a:schemeClr>
                </a:outerShdw>
              </a:effectLst>
              <a:sym typeface="+mn-ea"/>
            </a:endParaRPr>
          </a:p>
        </p:txBody>
      </p:sp>
      <p:pic>
        <p:nvPicPr>
          <p:cNvPr id="3" name="图片 2" descr="unnamed-chunk-43-1"/>
          <p:cNvPicPr>
            <a:picLocks noChangeAspect="1"/>
          </p:cNvPicPr>
          <p:nvPr/>
        </p:nvPicPr>
        <p:blipFill>
          <a:blip r:embed="rId2"/>
          <a:stretch>
            <a:fillRect/>
          </a:stretch>
        </p:blipFill>
        <p:spPr>
          <a:xfrm>
            <a:off x="4019550" y="1529715"/>
            <a:ext cx="4377690" cy="3126740"/>
          </a:xfrm>
          <a:prstGeom prst="rect">
            <a:avLst/>
          </a:prstGeom>
        </p:spPr>
      </p:pic>
      <p:sp>
        <p:nvSpPr>
          <p:cNvPr id="8" name="文本框 7"/>
          <p:cNvSpPr txBox="1"/>
          <p:nvPr/>
        </p:nvSpPr>
        <p:spPr>
          <a:xfrm>
            <a:off x="5020310" y="1529715"/>
            <a:ext cx="2540000" cy="368300"/>
          </a:xfrm>
          <a:prstGeom prst="rect">
            <a:avLst/>
          </a:prstGeom>
          <a:noFill/>
        </p:spPr>
        <p:txBody>
          <a:bodyPr wrap="square" rtlCol="0" anchor="t">
            <a:spAutoFit/>
          </a:bodyPr>
          <a:p>
            <a:pPr algn="ctr"/>
            <a:r>
              <a:rPr lang="zh-CN" altLang="en-US"/>
              <a:t>对 Switch 的满意度</a:t>
            </a:r>
            <a:endParaRPr lang="zh-CN" altLang="en-US"/>
          </a:p>
        </p:txBody>
      </p:sp>
      <p:sp>
        <p:nvSpPr>
          <p:cNvPr id="9" name="文本框 8"/>
          <p:cNvSpPr txBox="1"/>
          <p:nvPr/>
        </p:nvSpPr>
        <p:spPr>
          <a:xfrm>
            <a:off x="3775075" y="781685"/>
            <a:ext cx="4866005" cy="645160"/>
          </a:xfrm>
          <a:prstGeom prst="rect">
            <a:avLst/>
          </a:prstGeom>
          <a:noFill/>
        </p:spPr>
        <p:txBody>
          <a:bodyPr wrap="square" rtlCol="0" anchor="t">
            <a:spAutoFit/>
          </a:bodyPr>
          <a:p>
            <a:pPr algn="l"/>
            <a:r>
              <a:rPr lang="zh-CN" altLang="en-US">
                <a:solidFill>
                  <a:schemeClr val="bg1"/>
                </a:solidFill>
              </a:rPr>
              <a:t>本部分汇报主要调查对象（N=16342）对任天堂 Switch 在硬件和软件上改进的需求。</a:t>
            </a:r>
            <a:endParaRPr lang="zh-CN" altLang="en-US">
              <a:solidFill>
                <a:schemeClr val="bg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1" cstate="print">
            <a:lum/>
          </a:blip>
          <a:srcRect/>
          <a:stretch>
            <a:fillRect/>
          </a:stretch>
        </a:blipFill>
        <a:effectLst/>
      </p:bgPr>
    </p:bg>
    <p:spTree>
      <p:nvGrpSpPr>
        <p:cNvPr id="1" name=""/>
        <p:cNvGrpSpPr/>
        <p:nvPr/>
      </p:nvGrpSpPr>
      <p:grpSpPr>
        <a:xfrm>
          <a:off x="0" y="0"/>
          <a:ext cx="0" cy="0"/>
          <a:chOff x="0" y="0"/>
          <a:chExt cx="0" cy="0"/>
        </a:xfrm>
      </p:grpSpPr>
      <p:sp>
        <p:nvSpPr>
          <p:cNvPr id="4" name="标题 3"/>
          <p:cNvSpPr txBox="1">
            <a:spLocks noGrp="1"/>
          </p:cNvSpPr>
          <p:nvPr>
            <p:ph type="title"/>
          </p:nvPr>
        </p:nvSpPr>
        <p:spPr>
          <a:xfrm>
            <a:off x="313184" y="259408"/>
            <a:ext cx="4330824" cy="521970"/>
          </a:xfrm>
          <a:prstGeom prst="rect">
            <a:avLst/>
          </a:prstGeom>
          <a:noFill/>
        </p:spPr>
        <p:txBody>
          <a:bodyPr wrap="square" rtlCol="0">
            <a:spAutoFit/>
          </a:bodyPr>
          <a:lstStyle/>
          <a:p>
            <a:r>
              <a:rPr lang="zh-CN" altLang="en-US" sz="2800" dirty="0" smtClean="0">
                <a:solidFill>
                  <a:schemeClr val="bg1"/>
                </a:solidFill>
                <a:effectLst>
                  <a:outerShdw blurRad="38100" dist="19050" dir="2700000" algn="tl" rotWithShape="0">
                    <a:schemeClr val="dk1">
                      <a:alpha val="40000"/>
                    </a:schemeClr>
                  </a:outerShdw>
                </a:effectLst>
                <a:sym typeface="+mn-ea"/>
              </a:rPr>
              <a:t>期待的改进</a:t>
            </a:r>
            <a:endParaRPr lang="en-US" altLang="zh-CN" sz="2800" dirty="0" smtClean="0">
              <a:solidFill>
                <a:schemeClr val="bg1"/>
              </a:solidFill>
            </a:endParaRPr>
          </a:p>
        </p:txBody>
      </p:sp>
      <p:sp>
        <p:nvSpPr>
          <p:cNvPr id="9" name="矩形标注 8"/>
          <p:cNvSpPr/>
          <p:nvPr/>
        </p:nvSpPr>
        <p:spPr>
          <a:xfrm>
            <a:off x="3553460" y="2405380"/>
            <a:ext cx="1294130" cy="532130"/>
          </a:xfrm>
          <a:prstGeom prst="wedgeRectCallout">
            <a:avLst>
              <a:gd name="adj1" fmla="val -67320"/>
              <a:gd name="adj2" fmla="val -2517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t>支架改进</a:t>
            </a:r>
            <a:endParaRPr lang="zh-CN" altLang="en-US"/>
          </a:p>
        </p:txBody>
      </p:sp>
      <p:sp>
        <p:nvSpPr>
          <p:cNvPr id="10" name="椭圆形标注 9"/>
          <p:cNvSpPr/>
          <p:nvPr/>
        </p:nvSpPr>
        <p:spPr>
          <a:xfrm>
            <a:off x="3199130" y="1284605"/>
            <a:ext cx="1356360" cy="611505"/>
          </a:xfrm>
          <a:prstGeom prst="wedgeEllipse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t>更高分辨率</a:t>
            </a:r>
            <a:endParaRPr lang="zh-CN" altLang="en-US"/>
          </a:p>
        </p:txBody>
      </p:sp>
      <p:sp>
        <p:nvSpPr>
          <p:cNvPr id="12" name="矩形标注 11"/>
          <p:cNvSpPr/>
          <p:nvPr/>
        </p:nvSpPr>
        <p:spPr>
          <a:xfrm>
            <a:off x="556895" y="1284605"/>
            <a:ext cx="1250950" cy="431800"/>
          </a:xfrm>
          <a:prstGeom prst="wedgeRectCallout">
            <a:avLst>
              <a:gd name="adj1" fmla="val 26807"/>
              <a:gd name="adj2" fmla="val 6544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t>成就系统</a:t>
            </a:r>
            <a:endParaRPr lang="zh-CN" altLang="en-US"/>
          </a:p>
        </p:txBody>
      </p:sp>
      <p:sp>
        <p:nvSpPr>
          <p:cNvPr id="13" name="矩形标注 12"/>
          <p:cNvSpPr/>
          <p:nvPr/>
        </p:nvSpPr>
        <p:spPr>
          <a:xfrm>
            <a:off x="268605" y="2205990"/>
            <a:ext cx="1111250" cy="731520"/>
          </a:xfrm>
          <a:prstGeom prst="wedgeRectCallout">
            <a:avLst>
              <a:gd name="adj1" fmla="val 69314"/>
              <a:gd name="adj2" fmla="val -998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t>系统主题</a:t>
            </a:r>
            <a:endParaRPr lang="zh-CN" altLang="en-US"/>
          </a:p>
        </p:txBody>
      </p:sp>
      <p:sp>
        <p:nvSpPr>
          <p:cNvPr id="14" name="圆角矩形标注 13"/>
          <p:cNvSpPr/>
          <p:nvPr/>
        </p:nvSpPr>
        <p:spPr>
          <a:xfrm>
            <a:off x="90170" y="3641090"/>
            <a:ext cx="1490980" cy="607695"/>
          </a:xfrm>
          <a:prstGeom prst="wedgeRoundRectCallout">
            <a:avLst>
              <a:gd name="adj1" fmla="val 69182"/>
              <a:gd name="adj2" fmla="val -8127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t>更完善的社交系统</a:t>
            </a:r>
            <a:endParaRPr lang="zh-CN" altLang="en-US"/>
          </a:p>
        </p:txBody>
      </p:sp>
      <p:sp>
        <p:nvSpPr>
          <p:cNvPr id="15" name="圆角矩形标注 14"/>
          <p:cNvSpPr/>
          <p:nvPr/>
        </p:nvSpPr>
        <p:spPr>
          <a:xfrm>
            <a:off x="3733800" y="3641090"/>
            <a:ext cx="1595755" cy="456565"/>
          </a:xfrm>
          <a:prstGeom prst="wedgeRoundRectCallout">
            <a:avLst>
              <a:gd name="adj1" fmla="val -67283"/>
              <a:gd name="adj2" fmla="val -7848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t>网络改善</a:t>
            </a:r>
            <a:endParaRPr lang="zh-CN" altLang="en-US"/>
          </a:p>
        </p:txBody>
      </p:sp>
      <p:pic>
        <p:nvPicPr>
          <p:cNvPr id="2" name="图片 1" descr="SSBU_77_Steve"/>
          <p:cNvPicPr>
            <a:picLocks noChangeAspect="1"/>
          </p:cNvPicPr>
          <p:nvPr/>
        </p:nvPicPr>
        <p:blipFill>
          <a:blip r:embed="rId2"/>
          <a:stretch>
            <a:fillRect/>
          </a:stretch>
        </p:blipFill>
        <p:spPr>
          <a:xfrm>
            <a:off x="1257935" y="1667510"/>
            <a:ext cx="1941195" cy="2649855"/>
          </a:xfrm>
          <a:prstGeom prst="rect">
            <a:avLst/>
          </a:prstGeom>
        </p:spPr>
      </p:pic>
      <p:pic>
        <p:nvPicPr>
          <p:cNvPr id="5" name="图片 4" descr="unnamed-chunk-53-1"/>
          <p:cNvPicPr>
            <a:picLocks noChangeAspect="1"/>
          </p:cNvPicPr>
          <p:nvPr/>
        </p:nvPicPr>
        <p:blipFill>
          <a:blip r:embed="rId3"/>
          <a:stretch>
            <a:fillRect/>
          </a:stretch>
        </p:blipFill>
        <p:spPr>
          <a:xfrm>
            <a:off x="5568950" y="910590"/>
            <a:ext cx="2946400" cy="2105025"/>
          </a:xfrm>
          <a:prstGeom prst="rect">
            <a:avLst/>
          </a:prstGeom>
        </p:spPr>
      </p:pic>
      <p:sp>
        <p:nvSpPr>
          <p:cNvPr id="6" name="文本框 5"/>
          <p:cNvSpPr txBox="1"/>
          <p:nvPr/>
        </p:nvSpPr>
        <p:spPr>
          <a:xfrm>
            <a:off x="6151880" y="852805"/>
            <a:ext cx="2020570" cy="368300"/>
          </a:xfrm>
          <a:prstGeom prst="rect">
            <a:avLst/>
          </a:prstGeom>
          <a:noFill/>
        </p:spPr>
        <p:txBody>
          <a:bodyPr wrap="square" rtlCol="0">
            <a:spAutoFit/>
          </a:bodyPr>
          <a:p>
            <a:r>
              <a:rPr lang="zh-CN" altLang="en-US"/>
              <a:t>对国行</a:t>
            </a:r>
            <a:r>
              <a:rPr lang="en-US" altLang="zh-CN"/>
              <a:t>NS</a:t>
            </a:r>
            <a:r>
              <a:rPr lang="zh-CN" altLang="en-US"/>
              <a:t>的期待</a:t>
            </a:r>
            <a:endParaRPr lang="zh-CN" altLang="en-US"/>
          </a:p>
        </p:txBody>
      </p:sp>
      <p:sp>
        <p:nvSpPr>
          <p:cNvPr id="7" name="文本框 6"/>
          <p:cNvSpPr txBox="1"/>
          <p:nvPr/>
        </p:nvSpPr>
        <p:spPr>
          <a:xfrm>
            <a:off x="5685155" y="3190875"/>
            <a:ext cx="3308350" cy="1198880"/>
          </a:xfrm>
          <a:prstGeom prst="rect">
            <a:avLst/>
          </a:prstGeom>
          <a:noFill/>
        </p:spPr>
        <p:txBody>
          <a:bodyPr wrap="square" rtlCol="0">
            <a:spAutoFit/>
          </a:bodyPr>
          <a:p>
            <a:r>
              <a:rPr lang="zh-CN" altLang="en-US">
                <a:solidFill>
                  <a:schemeClr val="bg1"/>
                </a:solidFill>
              </a:rPr>
              <a:t>这些玩家的需求都是之后系统升级与新版改进的重要依据。也能发现不少的商机，例如网络与支付依旧是最大的痛点</a:t>
            </a:r>
            <a:endParaRPr lang="zh-CN" altLang="en-US">
              <a:solidFill>
                <a:schemeClr val="bg1"/>
              </a:solidFill>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1" cstate="print">
            <a:lum/>
          </a:blip>
          <a:srcRect/>
          <a:stretch>
            <a:fillRect/>
          </a:stretch>
        </a:blipFill>
        <a:effectLst/>
      </p:bgPr>
    </p:bg>
    <p:spTree>
      <p:nvGrpSpPr>
        <p:cNvPr id="1" name=""/>
        <p:cNvGrpSpPr/>
        <p:nvPr/>
      </p:nvGrpSpPr>
      <p:grpSpPr>
        <a:xfrm>
          <a:off x="0" y="0"/>
          <a:ext cx="0" cy="0"/>
          <a:chOff x="0" y="0"/>
          <a:chExt cx="0" cy="0"/>
        </a:xfrm>
      </p:grpSpPr>
      <p:sp>
        <p:nvSpPr>
          <p:cNvPr id="4" name="标题 3"/>
          <p:cNvSpPr txBox="1">
            <a:spLocks noGrp="1"/>
          </p:cNvSpPr>
          <p:nvPr>
            <p:ph type="title"/>
          </p:nvPr>
        </p:nvSpPr>
        <p:spPr>
          <a:xfrm>
            <a:off x="313184" y="259408"/>
            <a:ext cx="4330824" cy="521970"/>
          </a:xfrm>
          <a:prstGeom prst="rect">
            <a:avLst/>
          </a:prstGeom>
          <a:noFill/>
        </p:spPr>
        <p:txBody>
          <a:bodyPr wrap="square" rtlCol="0">
            <a:spAutoFit/>
          </a:bodyPr>
          <a:lstStyle/>
          <a:p>
            <a:r>
              <a:rPr lang="zh-CN" altLang="en-US" sz="2800" dirty="0" smtClean="0">
                <a:solidFill>
                  <a:schemeClr val="bg1"/>
                </a:solidFill>
                <a:effectLst>
                  <a:outerShdw blurRad="38100" dist="19050" dir="2700000" algn="tl" rotWithShape="0">
                    <a:schemeClr val="dk1">
                      <a:alpha val="40000"/>
                    </a:schemeClr>
                  </a:outerShdw>
                </a:effectLst>
                <a:sym typeface="+mn-ea"/>
              </a:rPr>
              <a:t>资讯获取情况</a:t>
            </a:r>
            <a:endParaRPr lang="zh-CN" altLang="en-US" sz="2800" dirty="0" smtClean="0">
              <a:solidFill>
                <a:schemeClr val="bg1"/>
              </a:solidFill>
              <a:effectLst>
                <a:outerShdw blurRad="38100" dist="19050" dir="2700000" algn="tl" rotWithShape="0">
                  <a:schemeClr val="dk1">
                    <a:alpha val="40000"/>
                  </a:schemeClr>
                </a:outerShdw>
              </a:effectLst>
              <a:sym typeface="+mn-ea"/>
            </a:endParaRPr>
          </a:p>
        </p:txBody>
      </p:sp>
      <p:sp>
        <p:nvSpPr>
          <p:cNvPr id="9" name="文本框 8"/>
          <p:cNvSpPr txBox="1"/>
          <p:nvPr/>
        </p:nvSpPr>
        <p:spPr>
          <a:xfrm>
            <a:off x="4762500" y="836930"/>
            <a:ext cx="3829050" cy="1476375"/>
          </a:xfrm>
          <a:prstGeom prst="rect">
            <a:avLst/>
          </a:prstGeom>
          <a:noFill/>
        </p:spPr>
        <p:txBody>
          <a:bodyPr wrap="square" rtlCol="0" anchor="t">
            <a:spAutoFit/>
          </a:bodyPr>
          <a:p>
            <a:pPr algn="l"/>
            <a:r>
              <a:rPr lang="zh-CN" altLang="en-US">
                <a:solidFill>
                  <a:schemeClr val="bg1"/>
                </a:solidFill>
              </a:rPr>
              <a:t>本部分汇报主要调查对象（N=16342）关注任天堂 Switch 相关资讯的情况，包括关注资讯的频繁程度、获取资讯的渠道、感兴趣的资讯内容和观看任天堂直面会的情况。</a:t>
            </a:r>
            <a:endParaRPr lang="zh-CN" altLang="en-US">
              <a:solidFill>
                <a:schemeClr val="bg1"/>
              </a:solidFill>
            </a:endParaRPr>
          </a:p>
        </p:txBody>
      </p:sp>
      <p:pic>
        <p:nvPicPr>
          <p:cNvPr id="2" name="图片 1" descr="unnamed-chunk-47-1"/>
          <p:cNvPicPr>
            <a:picLocks noChangeAspect="1"/>
          </p:cNvPicPr>
          <p:nvPr/>
        </p:nvPicPr>
        <p:blipFill>
          <a:blip r:embed="rId2"/>
          <a:stretch>
            <a:fillRect/>
          </a:stretch>
        </p:blipFill>
        <p:spPr>
          <a:xfrm>
            <a:off x="0" y="1425575"/>
            <a:ext cx="3041015" cy="2280920"/>
          </a:xfrm>
          <a:prstGeom prst="rect">
            <a:avLst/>
          </a:prstGeom>
        </p:spPr>
      </p:pic>
      <p:pic>
        <p:nvPicPr>
          <p:cNvPr id="5" name="图片 4" descr="unnamed-chunk-48-1"/>
          <p:cNvPicPr>
            <a:picLocks noChangeAspect="1"/>
          </p:cNvPicPr>
          <p:nvPr/>
        </p:nvPicPr>
        <p:blipFill>
          <a:blip r:embed="rId3"/>
          <a:stretch>
            <a:fillRect/>
          </a:stretch>
        </p:blipFill>
        <p:spPr>
          <a:xfrm>
            <a:off x="4861560" y="2313305"/>
            <a:ext cx="3790950" cy="2707640"/>
          </a:xfrm>
          <a:prstGeom prst="rect">
            <a:avLst/>
          </a:prstGeom>
        </p:spPr>
      </p:pic>
      <p:sp>
        <p:nvSpPr>
          <p:cNvPr id="6" name="文本框 5"/>
          <p:cNvSpPr txBox="1"/>
          <p:nvPr/>
        </p:nvSpPr>
        <p:spPr>
          <a:xfrm>
            <a:off x="313690" y="913765"/>
            <a:ext cx="2588260" cy="368300"/>
          </a:xfrm>
          <a:prstGeom prst="rect">
            <a:avLst/>
          </a:prstGeom>
          <a:noFill/>
        </p:spPr>
        <p:txBody>
          <a:bodyPr wrap="square" rtlCol="0">
            <a:spAutoFit/>
          </a:bodyPr>
          <a:p>
            <a:r>
              <a:rPr lang="zh-CN" altLang="en-US">
                <a:solidFill>
                  <a:schemeClr val="bg1"/>
                </a:solidFill>
              </a:rPr>
              <a:t>了解资讯的主要途径</a:t>
            </a:r>
            <a:endParaRPr lang="zh-CN" altLang="en-US">
              <a:solidFill>
                <a:schemeClr val="bg1"/>
              </a:solidFill>
            </a:endParaRPr>
          </a:p>
        </p:txBody>
      </p:sp>
      <p:sp>
        <p:nvSpPr>
          <p:cNvPr id="7" name="文本框 6"/>
          <p:cNvSpPr txBox="1"/>
          <p:nvPr/>
        </p:nvSpPr>
        <p:spPr>
          <a:xfrm>
            <a:off x="5574665" y="2344420"/>
            <a:ext cx="2741930" cy="368300"/>
          </a:xfrm>
          <a:prstGeom prst="rect">
            <a:avLst/>
          </a:prstGeom>
          <a:noFill/>
        </p:spPr>
        <p:txBody>
          <a:bodyPr wrap="square" rtlCol="0">
            <a:spAutoFit/>
          </a:bodyPr>
          <a:p>
            <a:pPr algn="ctr"/>
            <a:r>
              <a:rPr lang="zh-CN" altLang="en-US"/>
              <a:t>感兴趣的资讯方面</a:t>
            </a:r>
            <a:endParaRPr lang="zh-CN" alt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pic>
        <p:nvPicPr>
          <p:cNvPr id="5" name="图片 4" descr="SSBU_33-35_Pokemon_Trainer"/>
          <p:cNvPicPr>
            <a:picLocks noChangeAspect="1"/>
          </p:cNvPicPr>
          <p:nvPr/>
        </p:nvPicPr>
        <p:blipFill>
          <a:blip r:embed="rId2"/>
          <a:stretch>
            <a:fillRect/>
          </a:stretch>
        </p:blipFill>
        <p:spPr>
          <a:xfrm>
            <a:off x="6610985" y="2941955"/>
            <a:ext cx="1773555" cy="1773555"/>
          </a:xfrm>
          <a:prstGeom prst="rect">
            <a:avLst/>
          </a:prstGeom>
        </p:spPr>
      </p:pic>
      <p:pic>
        <p:nvPicPr>
          <p:cNvPr id="6" name="图片 5" descr="SSBU_45_Murabito"/>
          <p:cNvPicPr>
            <a:picLocks noChangeAspect="1"/>
          </p:cNvPicPr>
          <p:nvPr/>
        </p:nvPicPr>
        <p:blipFill>
          <a:blip r:embed="rId3"/>
          <a:stretch>
            <a:fillRect/>
          </a:stretch>
        </p:blipFill>
        <p:spPr>
          <a:xfrm>
            <a:off x="6795770" y="1168400"/>
            <a:ext cx="1545590" cy="1545590"/>
          </a:xfrm>
          <a:prstGeom prst="rect">
            <a:avLst/>
          </a:prstGeom>
        </p:spPr>
      </p:pic>
      <p:pic>
        <p:nvPicPr>
          <p:cNvPr id="7" name="图片 6" descr="SSBU_08_Pikachu"/>
          <p:cNvPicPr>
            <a:picLocks noChangeAspect="1"/>
          </p:cNvPicPr>
          <p:nvPr/>
        </p:nvPicPr>
        <p:blipFill>
          <a:blip r:embed="rId4"/>
          <a:stretch>
            <a:fillRect/>
          </a:stretch>
        </p:blipFill>
        <p:spPr>
          <a:xfrm>
            <a:off x="787400" y="1062990"/>
            <a:ext cx="1637030" cy="1637030"/>
          </a:xfrm>
          <a:prstGeom prst="rect">
            <a:avLst/>
          </a:prstGeom>
        </p:spPr>
      </p:pic>
      <p:pic>
        <p:nvPicPr>
          <p:cNvPr id="8" name="图片 7" descr="SSBU_68_Shizue 张勋"/>
          <p:cNvPicPr>
            <a:picLocks noChangeAspect="1"/>
          </p:cNvPicPr>
          <p:nvPr/>
        </p:nvPicPr>
        <p:blipFill>
          <a:blip r:embed="rId5"/>
          <a:stretch>
            <a:fillRect/>
          </a:stretch>
        </p:blipFill>
        <p:spPr>
          <a:xfrm>
            <a:off x="1213485" y="2990850"/>
            <a:ext cx="1802765" cy="1802765"/>
          </a:xfrm>
          <a:prstGeom prst="rect">
            <a:avLst/>
          </a:prstGeom>
        </p:spPr>
      </p:pic>
      <p:sp>
        <p:nvSpPr>
          <p:cNvPr id="9" name="圆角矩形标注 8"/>
          <p:cNvSpPr/>
          <p:nvPr/>
        </p:nvSpPr>
        <p:spPr>
          <a:xfrm>
            <a:off x="2218690" y="1168400"/>
            <a:ext cx="1125220" cy="377825"/>
          </a:xfrm>
          <a:prstGeom prst="wedgeRoundRectCallout">
            <a:avLst>
              <a:gd name="adj1" fmla="val -54119"/>
              <a:gd name="adj2" fmla="val 73697"/>
              <a:gd name="adj3" fmla="val 16667"/>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p>
            <a:pPr algn="ctr"/>
            <a:r>
              <a:rPr lang="zh-CN" altLang="en-US"/>
              <a:t>任庆玮</a:t>
            </a:r>
            <a:endParaRPr lang="zh-CN" altLang="en-US"/>
          </a:p>
        </p:txBody>
      </p:sp>
      <p:sp>
        <p:nvSpPr>
          <p:cNvPr id="10" name="椭圆形标注 9"/>
          <p:cNvSpPr/>
          <p:nvPr/>
        </p:nvSpPr>
        <p:spPr>
          <a:xfrm>
            <a:off x="2770505" y="2820670"/>
            <a:ext cx="1039495" cy="327025"/>
          </a:xfrm>
          <a:prstGeom prst="wedgeEllipseCallout">
            <a:avLst>
              <a:gd name="adj1" fmla="val -68548"/>
              <a:gd name="adj2" fmla="val 88640"/>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p>
            <a:pPr algn="ctr"/>
            <a:r>
              <a:rPr lang="zh-CN" altLang="en-US"/>
              <a:t>张勋</a:t>
            </a:r>
            <a:endParaRPr lang="zh-CN" altLang="en-US"/>
          </a:p>
        </p:txBody>
      </p:sp>
      <p:sp>
        <p:nvSpPr>
          <p:cNvPr id="14" name="椭圆形标注 13"/>
          <p:cNvSpPr/>
          <p:nvPr/>
        </p:nvSpPr>
        <p:spPr>
          <a:xfrm flipH="1">
            <a:off x="5303520" y="1315720"/>
            <a:ext cx="1406525" cy="414020"/>
          </a:xfrm>
          <a:prstGeom prst="wedgeEllipseCallout">
            <a:avLst>
              <a:gd name="adj1" fmla="val -40474"/>
              <a:gd name="adj2" fmla="val 81901"/>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p>
            <a:pPr algn="ctr"/>
            <a:r>
              <a:rPr lang="zh-CN" altLang="en-US"/>
              <a:t>杨宗镇</a:t>
            </a:r>
            <a:endParaRPr lang="zh-CN" altLang="en-US"/>
          </a:p>
        </p:txBody>
      </p:sp>
      <p:sp>
        <p:nvSpPr>
          <p:cNvPr id="15" name="圆角矩形标注 14"/>
          <p:cNvSpPr/>
          <p:nvPr/>
        </p:nvSpPr>
        <p:spPr>
          <a:xfrm>
            <a:off x="5721350" y="2643505"/>
            <a:ext cx="935990" cy="504190"/>
          </a:xfrm>
          <a:prstGeom prst="wedgeRoundRectCallout">
            <a:avLst>
              <a:gd name="adj1" fmla="val 43487"/>
              <a:gd name="adj2" fmla="val 77078"/>
              <a:gd name="adj3" fmla="val 16667"/>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p>
            <a:pPr algn="ctr"/>
            <a:r>
              <a:rPr lang="zh-CN" altLang="en-US"/>
              <a:t>王渊</a:t>
            </a:r>
            <a:endParaRPr lang="zh-CN" altLang="en-US"/>
          </a:p>
        </p:txBody>
      </p:sp>
      <p:sp>
        <p:nvSpPr>
          <p:cNvPr id="17" name="椭圆形标注 16"/>
          <p:cNvSpPr/>
          <p:nvPr/>
        </p:nvSpPr>
        <p:spPr>
          <a:xfrm>
            <a:off x="360045" y="2941955"/>
            <a:ext cx="1053465" cy="504190"/>
          </a:xfrm>
          <a:prstGeom prst="wedgeEllipseCallout">
            <a:avLst>
              <a:gd name="adj1" fmla="val 60240"/>
              <a:gd name="adj2" fmla="val 81863"/>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p>
            <a:pPr algn="ctr"/>
            <a:r>
              <a:rPr lang="zh-CN" altLang="en-US"/>
              <a:t>数据收集</a:t>
            </a:r>
            <a:endParaRPr lang="zh-CN" altLang="en-US"/>
          </a:p>
        </p:txBody>
      </p:sp>
      <p:sp>
        <p:nvSpPr>
          <p:cNvPr id="18" name="圆角矩形标注 17"/>
          <p:cNvSpPr/>
          <p:nvPr/>
        </p:nvSpPr>
        <p:spPr>
          <a:xfrm>
            <a:off x="138430" y="702945"/>
            <a:ext cx="868680" cy="843280"/>
          </a:xfrm>
          <a:prstGeom prst="wedgeRoundRectCallout">
            <a:avLst>
              <a:gd name="adj1" fmla="val 36960"/>
              <a:gd name="adj2" fmla="val 68853"/>
              <a:gd name="adj3" fmla="val 16667"/>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p>
            <a:pPr algn="ctr"/>
            <a:r>
              <a:rPr lang="zh-CN" altLang="en-US"/>
              <a:t>数据分析</a:t>
            </a:r>
            <a:endParaRPr lang="zh-CN" altLang="en-US"/>
          </a:p>
        </p:txBody>
      </p:sp>
      <p:sp>
        <p:nvSpPr>
          <p:cNvPr id="19" name="椭圆形标注 18"/>
          <p:cNvSpPr/>
          <p:nvPr/>
        </p:nvSpPr>
        <p:spPr>
          <a:xfrm>
            <a:off x="7062470" y="481965"/>
            <a:ext cx="1623695" cy="581025"/>
          </a:xfrm>
          <a:prstGeom prst="wedgeEllipseCallou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p>
            <a:pPr algn="ctr"/>
            <a:r>
              <a:rPr lang="en-US" altLang="zh-CN"/>
              <a:t>PPT</a:t>
            </a:r>
            <a:endParaRPr lang="en-US" altLang="zh-CN"/>
          </a:p>
          <a:p>
            <a:pPr algn="ctr"/>
            <a:r>
              <a:rPr lang="zh-CN" altLang="en-US"/>
              <a:t>数据整合</a:t>
            </a:r>
            <a:endParaRPr lang="zh-CN" altLang="en-US"/>
          </a:p>
        </p:txBody>
      </p:sp>
      <p:sp>
        <p:nvSpPr>
          <p:cNvPr id="20" name="圆角矩形标注 19"/>
          <p:cNvSpPr/>
          <p:nvPr/>
        </p:nvSpPr>
        <p:spPr>
          <a:xfrm>
            <a:off x="5286375" y="3922395"/>
            <a:ext cx="1440180" cy="504190"/>
          </a:xfrm>
          <a:prstGeom prst="wedgeRoundRectCallout">
            <a:avLst>
              <a:gd name="adj1" fmla="val 48236"/>
              <a:gd name="adj2" fmla="val -88539"/>
              <a:gd name="adj3" fmla="val 16667"/>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p>
            <a:pPr algn="ctr"/>
            <a:r>
              <a:rPr lang="en-US" altLang="zh-CN"/>
              <a:t>PPT </a:t>
            </a:r>
            <a:endParaRPr lang="en-US" altLang="zh-CN"/>
          </a:p>
          <a:p>
            <a:pPr algn="ctr"/>
            <a:r>
              <a:rPr lang="zh-CN" altLang="en-US"/>
              <a:t>数据整合</a:t>
            </a:r>
            <a:endParaRPr lang="zh-CN" altLang="en-US"/>
          </a:p>
        </p:txBody>
      </p:sp>
      <p:sp>
        <p:nvSpPr>
          <p:cNvPr id="21" name="标题 20"/>
          <p:cNvSpPr/>
          <p:nvPr>
            <p:ph type="title"/>
          </p:nvPr>
        </p:nvSpPr>
        <p:spPr>
          <a:xfrm>
            <a:off x="456565" y="95488"/>
            <a:ext cx="8229600" cy="857250"/>
          </a:xfrm>
        </p:spPr>
        <p:txBody>
          <a:bodyPr/>
          <a:p>
            <a:r>
              <a:rPr lang="zh-CN" altLang="en-US" sz="2800">
                <a:solidFill>
                  <a:schemeClr val="bg1"/>
                </a:solidFill>
              </a:rPr>
              <a:t>小组分工</a:t>
            </a:r>
            <a:endParaRPr lang="zh-CN" altLang="en-US" sz="2800">
              <a:solidFill>
                <a:schemeClr val="bg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1" cstate="print">
            <a:lum/>
          </a:blip>
          <a:srcRect/>
          <a:stretch>
            <a:fillRect/>
          </a:stretch>
        </a:blipFill>
        <a:effectLst/>
      </p:bgPr>
    </p:bg>
    <p:spTree>
      <p:nvGrpSpPr>
        <p:cNvPr id="1" name=""/>
        <p:cNvGrpSpPr/>
        <p:nvPr/>
      </p:nvGrpSpPr>
      <p:grpSpPr>
        <a:xfrm>
          <a:off x="0" y="0"/>
          <a:ext cx="0" cy="0"/>
          <a:chOff x="0" y="0"/>
          <a:chExt cx="0" cy="0"/>
        </a:xfrm>
      </p:grpSpPr>
      <p:sp>
        <p:nvSpPr>
          <p:cNvPr id="4" name="标题 3"/>
          <p:cNvSpPr txBox="1">
            <a:spLocks noGrp="1"/>
          </p:cNvSpPr>
          <p:nvPr>
            <p:ph type="title"/>
          </p:nvPr>
        </p:nvSpPr>
        <p:spPr>
          <a:xfrm>
            <a:off x="313184" y="259408"/>
            <a:ext cx="4330824" cy="521970"/>
          </a:xfrm>
          <a:prstGeom prst="rect">
            <a:avLst/>
          </a:prstGeom>
          <a:noFill/>
        </p:spPr>
        <p:txBody>
          <a:bodyPr wrap="square" rtlCol="0">
            <a:spAutoFit/>
          </a:bodyPr>
          <a:lstStyle/>
          <a:p>
            <a:r>
              <a:rPr lang="zh-CN" altLang="en-US" sz="2800" dirty="0" smtClean="0">
                <a:solidFill>
                  <a:schemeClr val="bg1"/>
                </a:solidFill>
                <a:effectLst>
                  <a:outerShdw blurRad="38100" dist="19050" dir="2700000" algn="tl" rotWithShape="0">
                    <a:schemeClr val="dk1">
                      <a:alpha val="40000"/>
                    </a:schemeClr>
                  </a:outerShdw>
                </a:effectLst>
                <a:sym typeface="+mn-ea"/>
              </a:rPr>
              <a:t>资讯获取情况</a:t>
            </a:r>
            <a:endParaRPr lang="en-US" altLang="zh-CN" sz="2800" dirty="0" smtClean="0">
              <a:solidFill>
                <a:schemeClr val="bg1"/>
              </a:solidFill>
            </a:endParaRPr>
          </a:p>
        </p:txBody>
      </p:sp>
      <p:sp>
        <p:nvSpPr>
          <p:cNvPr id="9" name="矩形标注 8"/>
          <p:cNvSpPr/>
          <p:nvPr/>
        </p:nvSpPr>
        <p:spPr>
          <a:xfrm>
            <a:off x="3884930" y="2305685"/>
            <a:ext cx="1021080" cy="631825"/>
          </a:xfrm>
          <a:prstGeom prst="wedge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t>游戏发售资讯</a:t>
            </a:r>
            <a:endParaRPr lang="zh-CN" altLang="en-US"/>
          </a:p>
        </p:txBody>
      </p:sp>
      <p:sp>
        <p:nvSpPr>
          <p:cNvPr id="10" name="椭圆形标注 9"/>
          <p:cNvSpPr/>
          <p:nvPr/>
        </p:nvSpPr>
        <p:spPr>
          <a:xfrm>
            <a:off x="3286760" y="1412240"/>
            <a:ext cx="1704975" cy="611505"/>
          </a:xfrm>
          <a:prstGeom prst="wedgeEllipse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t>经常关注资讯</a:t>
            </a:r>
            <a:endParaRPr lang="zh-CN" altLang="en-US"/>
          </a:p>
        </p:txBody>
      </p:sp>
      <p:sp>
        <p:nvSpPr>
          <p:cNvPr id="12" name="矩形标注 11"/>
          <p:cNvSpPr/>
          <p:nvPr/>
        </p:nvSpPr>
        <p:spPr>
          <a:xfrm>
            <a:off x="1004570" y="1502410"/>
            <a:ext cx="1011555" cy="431800"/>
          </a:xfrm>
          <a:prstGeom prst="wedgeRectCallout">
            <a:avLst>
              <a:gd name="adj1" fmla="val 40834"/>
              <a:gd name="adj2" fmla="val 9529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t>逛微博</a:t>
            </a:r>
            <a:endParaRPr lang="zh-CN"/>
          </a:p>
        </p:txBody>
      </p:sp>
      <p:sp>
        <p:nvSpPr>
          <p:cNvPr id="13" name="矩形标注 12"/>
          <p:cNvSpPr/>
          <p:nvPr/>
        </p:nvSpPr>
        <p:spPr>
          <a:xfrm>
            <a:off x="128905" y="2205990"/>
            <a:ext cx="1440815" cy="730885"/>
          </a:xfrm>
          <a:prstGeom prst="wedgeRectCallout">
            <a:avLst>
              <a:gd name="adj1" fmla="val 69314"/>
              <a:gd name="adj2" fmla="val -998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t>重视直面会</a:t>
            </a:r>
            <a:endParaRPr lang="zh-CN" altLang="en-US"/>
          </a:p>
        </p:txBody>
      </p:sp>
      <p:sp>
        <p:nvSpPr>
          <p:cNvPr id="14" name="圆角矩形标注 13"/>
          <p:cNvSpPr/>
          <p:nvPr/>
        </p:nvSpPr>
        <p:spPr>
          <a:xfrm>
            <a:off x="78740" y="3641090"/>
            <a:ext cx="1490980" cy="607695"/>
          </a:xfrm>
          <a:prstGeom prst="wedgeRoundRectCallout">
            <a:avLst>
              <a:gd name="adj1" fmla="val 56814"/>
              <a:gd name="adj2" fmla="val -9535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t>打折信息</a:t>
            </a:r>
            <a:endParaRPr lang="zh-CN" altLang="en-US"/>
          </a:p>
        </p:txBody>
      </p:sp>
      <p:sp>
        <p:nvSpPr>
          <p:cNvPr id="15" name="圆角矩形标注 14"/>
          <p:cNvSpPr/>
          <p:nvPr/>
        </p:nvSpPr>
        <p:spPr>
          <a:xfrm>
            <a:off x="3884930" y="3641090"/>
            <a:ext cx="1595755" cy="456565"/>
          </a:xfrm>
          <a:prstGeom prst="wedgeRoundRectCallout">
            <a:avLst>
              <a:gd name="adj1" fmla="val -56884"/>
              <a:gd name="adj2" fmla="val -10410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t>游戏测评</a:t>
            </a:r>
            <a:endParaRPr lang="zh-CN" altLang="en-US"/>
          </a:p>
        </p:txBody>
      </p:sp>
      <p:sp>
        <p:nvSpPr>
          <p:cNvPr id="3" name="文本框 2"/>
          <p:cNvSpPr txBox="1"/>
          <p:nvPr/>
        </p:nvSpPr>
        <p:spPr>
          <a:xfrm>
            <a:off x="5407025" y="889635"/>
            <a:ext cx="2540000" cy="368300"/>
          </a:xfrm>
          <a:prstGeom prst="rect">
            <a:avLst/>
          </a:prstGeom>
          <a:noFill/>
        </p:spPr>
        <p:txBody>
          <a:bodyPr wrap="square" rtlCol="0" anchor="t">
            <a:spAutoFit/>
          </a:bodyPr>
          <a:p>
            <a:endParaRPr lang="zh-CN" altLang="en-US">
              <a:solidFill>
                <a:schemeClr val="bg1"/>
              </a:solidFill>
            </a:endParaRPr>
          </a:p>
        </p:txBody>
      </p:sp>
      <p:pic>
        <p:nvPicPr>
          <p:cNvPr id="2" name="图片 1" descr="马嬲"/>
          <p:cNvPicPr>
            <a:picLocks noChangeAspect="1"/>
          </p:cNvPicPr>
          <p:nvPr/>
        </p:nvPicPr>
        <p:blipFill>
          <a:blip r:embed="rId2"/>
          <a:stretch>
            <a:fillRect/>
          </a:stretch>
        </p:blipFill>
        <p:spPr>
          <a:xfrm>
            <a:off x="1697990" y="1965960"/>
            <a:ext cx="1937385" cy="2471420"/>
          </a:xfrm>
          <a:prstGeom prst="rect">
            <a:avLst/>
          </a:prstGeom>
        </p:spPr>
      </p:pic>
      <p:sp>
        <p:nvSpPr>
          <p:cNvPr id="5" name="文本框 4"/>
          <p:cNvSpPr txBox="1"/>
          <p:nvPr/>
        </p:nvSpPr>
        <p:spPr>
          <a:xfrm>
            <a:off x="5407025" y="1497330"/>
            <a:ext cx="2673350" cy="2861310"/>
          </a:xfrm>
          <a:prstGeom prst="rect">
            <a:avLst/>
          </a:prstGeom>
          <a:noFill/>
        </p:spPr>
        <p:txBody>
          <a:bodyPr wrap="square" rtlCol="0">
            <a:spAutoFit/>
          </a:bodyPr>
          <a:p>
            <a:r>
              <a:rPr lang="zh-CN" altLang="en-US">
                <a:solidFill>
                  <a:schemeClr val="bg1"/>
                </a:solidFill>
              </a:rPr>
              <a:t>大多用户对于相关资讯还是非常在意的，主要关注点集中在游戏的发布，折扣以及评测方面。</a:t>
            </a:r>
            <a:endParaRPr lang="zh-CN" altLang="en-US">
              <a:solidFill>
                <a:schemeClr val="bg1"/>
              </a:solidFill>
            </a:endParaRPr>
          </a:p>
          <a:p>
            <a:r>
              <a:rPr lang="zh-CN" altLang="en-US">
                <a:solidFill>
                  <a:schemeClr val="bg1"/>
                </a:solidFill>
              </a:rPr>
              <a:t>且绝大多数用户都喜欢使用微博平台来获取资讯，对于更客观的用户关注资讯方面的调查可以通过分析头部博主的微博互动量获取。</a:t>
            </a:r>
            <a:endParaRPr lang="zh-CN" altLang="en-US">
              <a:solidFill>
                <a:schemeClr val="bg1"/>
              </a:solidFill>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1" cstate="print">
            <a:lum/>
          </a:blip>
          <a:srcRect/>
          <a:stretch>
            <a:fillRect/>
          </a:stretch>
        </a:blipFill>
        <a:effectLst/>
      </p:bgPr>
    </p:bg>
    <p:spTree>
      <p:nvGrpSpPr>
        <p:cNvPr id="1" name=""/>
        <p:cNvGrpSpPr/>
        <p:nvPr/>
      </p:nvGrpSpPr>
      <p:grpSpPr>
        <a:xfrm>
          <a:off x="0" y="0"/>
          <a:ext cx="0" cy="0"/>
          <a:chOff x="0" y="0"/>
          <a:chExt cx="0" cy="0"/>
        </a:xfrm>
      </p:grpSpPr>
      <p:sp>
        <p:nvSpPr>
          <p:cNvPr id="2" name="文本框 1"/>
          <p:cNvSpPr txBox="1"/>
          <p:nvPr/>
        </p:nvSpPr>
        <p:spPr>
          <a:xfrm>
            <a:off x="2693035" y="1413510"/>
            <a:ext cx="3757930" cy="1322070"/>
          </a:xfrm>
          <a:prstGeom prst="rect">
            <a:avLst/>
          </a:prstGeom>
          <a:noFill/>
        </p:spPr>
        <p:txBody>
          <a:bodyPr wrap="square" rtlCol="0">
            <a:spAutoFit/>
            <a:scene3d>
              <a:camera prst="orthographicFront"/>
              <a:lightRig rig="threePt" dir="t"/>
            </a:scene3d>
          </a:bodyPr>
          <a:p>
            <a:pPr algn="ctr"/>
            <a:r>
              <a:rPr lang="en-US" altLang="zh-CN" sz="8000">
                <a:ln/>
                <a:solidFill>
                  <a:schemeClr val="bg1"/>
                </a:solidFill>
                <a:effectLst>
                  <a:outerShdw blurRad="38100" dist="19050" dir="2700000" algn="tl" rotWithShape="0">
                    <a:schemeClr val="dk1">
                      <a:alpha val="40000"/>
                    </a:schemeClr>
                  </a:outerShdw>
                </a:effectLst>
              </a:rPr>
              <a:t>THANKS</a:t>
            </a:r>
            <a:endParaRPr lang="en-US" altLang="zh-CN" sz="8000">
              <a:ln/>
              <a:solidFill>
                <a:schemeClr val="bg1"/>
              </a:solidFill>
              <a:effectLst>
                <a:outerShdw blurRad="38100" dist="19050" dir="2700000" algn="tl" rotWithShape="0">
                  <a:schemeClr val="dk1">
                    <a:alpha val="40000"/>
                  </a:schemeClr>
                </a:outerShdw>
              </a:effectLst>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1" cstate="print">
            <a:lum/>
          </a:blip>
          <a:srcRect/>
          <a:stretch>
            <a:fillRect/>
          </a:stretch>
        </a:blipFill>
        <a:effectLst/>
      </p:bgPr>
    </p:bg>
    <p:spTree>
      <p:nvGrpSpPr>
        <p:cNvPr id="1" name=""/>
        <p:cNvGrpSpPr/>
        <p:nvPr/>
      </p:nvGrpSpPr>
      <p:grpSpPr>
        <a:xfrm>
          <a:off x="0" y="0"/>
          <a:ext cx="0" cy="0"/>
          <a:chOff x="0" y="0"/>
          <a:chExt cx="0" cy="0"/>
        </a:xfrm>
      </p:grpSpPr>
      <p:sp>
        <p:nvSpPr>
          <p:cNvPr id="4" name="TextBox 3"/>
          <p:cNvSpPr txBox="1"/>
          <p:nvPr/>
        </p:nvSpPr>
        <p:spPr>
          <a:xfrm>
            <a:off x="1691680" y="2139702"/>
            <a:ext cx="2520280" cy="368300"/>
          </a:xfrm>
          <a:prstGeom prst="rect">
            <a:avLst/>
          </a:prstGeom>
          <a:noFill/>
        </p:spPr>
        <p:txBody>
          <a:bodyPr wrap="square" rtlCol="0">
            <a:spAutoFit/>
          </a:bodyPr>
          <a:lstStyle/>
          <a:p>
            <a:r>
              <a:rPr lang="en-US" altLang="zh-CN" dirty="0" smtClean="0">
                <a:solidFill>
                  <a:schemeClr val="bg1"/>
                </a:solidFill>
              </a:rPr>
              <a:t>画像的战略意义</a:t>
            </a:r>
            <a:endParaRPr lang="en-US" altLang="zh-CN" dirty="0" smtClean="0">
              <a:solidFill>
                <a:schemeClr val="bg1"/>
              </a:solidFill>
            </a:endParaRPr>
          </a:p>
        </p:txBody>
      </p:sp>
      <p:sp>
        <p:nvSpPr>
          <p:cNvPr id="5" name="TextBox 4"/>
          <p:cNvSpPr txBox="1"/>
          <p:nvPr/>
        </p:nvSpPr>
        <p:spPr>
          <a:xfrm>
            <a:off x="1691680" y="2922498"/>
            <a:ext cx="2520280" cy="368300"/>
          </a:xfrm>
          <a:prstGeom prst="rect">
            <a:avLst/>
          </a:prstGeom>
          <a:noFill/>
        </p:spPr>
        <p:txBody>
          <a:bodyPr wrap="square" rtlCol="0">
            <a:spAutoFit/>
          </a:bodyPr>
          <a:lstStyle/>
          <a:p>
            <a:r>
              <a:rPr lang="en-US" altLang="zh-CN" dirty="0" smtClean="0">
                <a:solidFill>
                  <a:schemeClr val="bg1"/>
                </a:solidFill>
              </a:rPr>
              <a:t>画像建模</a:t>
            </a:r>
            <a:endParaRPr lang="en-US" altLang="zh-CN" dirty="0" smtClean="0">
              <a:solidFill>
                <a:schemeClr val="bg1"/>
              </a:solidFill>
            </a:endParaRPr>
          </a:p>
        </p:txBody>
      </p:sp>
      <p:sp>
        <p:nvSpPr>
          <p:cNvPr id="6" name="TextBox 5"/>
          <p:cNvSpPr txBox="1"/>
          <p:nvPr/>
        </p:nvSpPr>
        <p:spPr>
          <a:xfrm>
            <a:off x="1691680" y="3714586"/>
            <a:ext cx="2520280" cy="368300"/>
          </a:xfrm>
          <a:prstGeom prst="rect">
            <a:avLst/>
          </a:prstGeom>
          <a:noFill/>
        </p:spPr>
        <p:txBody>
          <a:bodyPr wrap="square" rtlCol="0">
            <a:spAutoFit/>
          </a:bodyPr>
          <a:lstStyle/>
          <a:p>
            <a:r>
              <a:rPr lang="en-US" altLang="zh-CN" dirty="0" smtClean="0">
                <a:solidFill>
                  <a:schemeClr val="bg1"/>
                </a:solidFill>
              </a:rPr>
              <a:t>数据来源</a:t>
            </a:r>
            <a:endParaRPr lang="en-US" altLang="zh-CN" dirty="0" smtClean="0">
              <a:solidFill>
                <a:schemeClr val="bg1"/>
              </a:solidFill>
            </a:endParaRPr>
          </a:p>
        </p:txBody>
      </p:sp>
      <p:sp>
        <p:nvSpPr>
          <p:cNvPr id="7" name="TextBox 6"/>
          <p:cNvSpPr txBox="1"/>
          <p:nvPr/>
        </p:nvSpPr>
        <p:spPr>
          <a:xfrm>
            <a:off x="1691680" y="4506674"/>
            <a:ext cx="2520280" cy="368300"/>
          </a:xfrm>
          <a:prstGeom prst="rect">
            <a:avLst/>
          </a:prstGeom>
          <a:noFill/>
        </p:spPr>
        <p:txBody>
          <a:bodyPr wrap="square" rtlCol="0">
            <a:spAutoFit/>
          </a:bodyPr>
          <a:lstStyle/>
          <a:p>
            <a:r>
              <a:rPr lang="en-US" altLang="zh-CN" dirty="0" smtClean="0">
                <a:solidFill>
                  <a:schemeClr val="bg1"/>
                </a:solidFill>
              </a:rPr>
              <a:t>数据处理</a:t>
            </a:r>
            <a:r>
              <a:rPr lang="zh-CN" altLang="en-US" dirty="0" smtClean="0">
                <a:solidFill>
                  <a:schemeClr val="bg1"/>
                </a:solidFill>
              </a:rPr>
              <a:t>与应用</a:t>
            </a:r>
            <a:endParaRPr lang="zh-CN" altLang="en-US" dirty="0" smtClean="0">
              <a:solidFill>
                <a:schemeClr val="bg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1" cstate="print">
            <a:lum/>
          </a:blip>
          <a:srcRect/>
          <a:stretch>
            <a:fillRect/>
          </a:stretch>
        </a:blipFill>
        <a:effectLst/>
      </p:bgPr>
    </p:bg>
    <p:spTree>
      <p:nvGrpSpPr>
        <p:cNvPr id="1" name=""/>
        <p:cNvGrpSpPr/>
        <p:nvPr/>
      </p:nvGrpSpPr>
      <p:grpSpPr>
        <a:xfrm>
          <a:off x="0" y="0"/>
          <a:ext cx="0" cy="0"/>
          <a:chOff x="0" y="0"/>
          <a:chExt cx="0" cy="0"/>
        </a:xfrm>
      </p:grpSpPr>
      <p:sp>
        <p:nvSpPr>
          <p:cNvPr id="4" name="标题 3"/>
          <p:cNvSpPr txBox="1">
            <a:spLocks noGrp="1"/>
          </p:cNvSpPr>
          <p:nvPr>
            <p:ph type="title"/>
          </p:nvPr>
        </p:nvSpPr>
        <p:spPr>
          <a:xfrm>
            <a:off x="457200" y="2256160"/>
            <a:ext cx="8229600" cy="768350"/>
          </a:xfrm>
          <a:prstGeom prst="rect">
            <a:avLst/>
          </a:prstGeom>
          <a:noFill/>
        </p:spPr>
        <p:txBody>
          <a:bodyPr wrap="square" rtlCol="0">
            <a:spAutoFit/>
          </a:bodyPr>
          <a:lstStyle/>
          <a:p>
            <a:r>
              <a:rPr lang="en-US" altLang="zh-CN" dirty="0" smtClean="0">
                <a:solidFill>
                  <a:schemeClr val="bg1"/>
                </a:solidFill>
                <a:sym typeface="+mn-ea"/>
              </a:rPr>
              <a:t>画像的战略意义</a:t>
            </a:r>
            <a:endParaRPr lang="zh-CN" altLang="en-US" dirty="0">
              <a:solidFill>
                <a:schemeClr val="bg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1" cstate="print">
            <a:lum/>
          </a:blip>
          <a:srcRect/>
          <a:stretch>
            <a:fillRect/>
          </a:stretch>
        </a:blipFill>
        <a:effectLst/>
      </p:bgPr>
    </p:bg>
    <p:spTree>
      <p:nvGrpSpPr>
        <p:cNvPr id="1" name=""/>
        <p:cNvGrpSpPr/>
        <p:nvPr/>
      </p:nvGrpSpPr>
      <p:grpSpPr>
        <a:xfrm>
          <a:off x="0" y="0"/>
          <a:ext cx="0" cy="0"/>
          <a:chOff x="0" y="0"/>
          <a:chExt cx="0" cy="0"/>
        </a:xfrm>
      </p:grpSpPr>
      <p:sp>
        <p:nvSpPr>
          <p:cNvPr id="4" name="标题 3"/>
          <p:cNvSpPr txBox="1">
            <a:spLocks noGrp="1"/>
          </p:cNvSpPr>
          <p:nvPr>
            <p:ph type="title"/>
          </p:nvPr>
        </p:nvSpPr>
        <p:spPr>
          <a:xfrm>
            <a:off x="313184" y="192098"/>
            <a:ext cx="4330824" cy="645160"/>
          </a:xfrm>
          <a:prstGeom prst="rect">
            <a:avLst/>
          </a:prstGeom>
          <a:noFill/>
        </p:spPr>
        <p:txBody>
          <a:bodyPr wrap="square" rtlCol="0">
            <a:spAutoFit/>
          </a:bodyPr>
          <a:lstStyle/>
          <a:p>
            <a:r>
              <a:rPr lang="en-US" altLang="zh-CN" sz="3600" dirty="0" smtClean="0">
                <a:solidFill>
                  <a:schemeClr val="bg1"/>
                </a:solidFill>
                <a:sym typeface="+mn-ea"/>
              </a:rPr>
              <a:t>画像的战略意义</a:t>
            </a:r>
            <a:endParaRPr lang="zh-CN" altLang="en-US" sz="3600" dirty="0">
              <a:solidFill>
                <a:schemeClr val="bg1"/>
              </a:solidFill>
            </a:endParaRPr>
          </a:p>
        </p:txBody>
      </p:sp>
      <p:sp>
        <p:nvSpPr>
          <p:cNvPr id="9" name="标题 3"/>
          <p:cNvSpPr txBox="1"/>
          <p:nvPr/>
        </p:nvSpPr>
        <p:spPr>
          <a:xfrm>
            <a:off x="5532755" y="2427288"/>
            <a:ext cx="3455035" cy="953135"/>
          </a:xfrm>
          <a:prstGeom prst="rect">
            <a:avLst/>
          </a:prstGeom>
          <a:noFill/>
        </p:spPr>
        <p:txBody>
          <a:bodyPr vert="horz" wrap="square" lIns="91440" tIns="45720" rIns="91440" bIns="45720" rtlCol="0" anchor="ctr">
            <a:spAutoFit/>
          </a:bodyPr>
          <a:lstStyle/>
          <a:p>
            <a:pPr marL="0" marR="0" lvl="0" indent="0" algn="ctr" defTabSz="914400" rtl="0" eaLnBrk="1" fontAlgn="auto" latinLnBrk="0" hangingPunct="1">
              <a:lnSpc>
                <a:spcPct val="100000"/>
              </a:lnSpc>
              <a:spcBef>
                <a:spcPct val="0"/>
              </a:spcBef>
              <a:spcAft>
                <a:spcPts val="0"/>
              </a:spcAft>
              <a:buClrTx/>
              <a:buSzTx/>
              <a:buFontTx/>
              <a:buNone/>
              <a:defRPr/>
            </a:pPr>
            <a:r>
              <a:rPr kumimoji="0" lang="en-US" altLang="zh-CN" sz="1400" b="0" i="0" u="none" strike="noStrike" kern="1200" cap="none" spc="0" normalizeH="0" baseline="0" noProof="0" dirty="0" smtClean="0">
                <a:ln>
                  <a:noFill/>
                </a:ln>
                <a:solidFill>
                  <a:schemeClr val="bg1"/>
                </a:solidFill>
                <a:effectLst/>
                <a:uLnTx/>
                <a:uFillTx/>
                <a:latin typeface="黑体" panose="02010609060101010101" charset="-122"/>
                <a:ea typeface="黑体" panose="02010609060101010101" charset="-122"/>
                <a:cs typeface="+mj-cs"/>
              </a:rPr>
              <a:t>为了清楚掌握客户特征，识别用户需求，及时跟进服务。</a:t>
            </a:r>
            <a:r>
              <a:rPr kumimoji="0" lang="zh-CN" altLang="en-US" sz="1400" b="0" i="0" u="none" strike="noStrike" kern="1200" cap="none" spc="0" normalizeH="0" baseline="0" noProof="0" dirty="0" smtClean="0">
                <a:ln>
                  <a:noFill/>
                </a:ln>
                <a:solidFill>
                  <a:schemeClr val="bg1"/>
                </a:solidFill>
                <a:effectLst/>
                <a:uLnTx/>
                <a:uFillTx/>
                <a:latin typeface="黑体" panose="02010609060101010101" charset="-122"/>
                <a:ea typeface="黑体" panose="02010609060101010101" charset="-122"/>
                <a:cs typeface="+mj-cs"/>
              </a:rPr>
              <a:t>对用户进行更精准分类，提高用户忠诚度与购买量，更有效的拉动用户其他增值服务。让市场营销多点智慧。</a:t>
            </a:r>
            <a:endParaRPr kumimoji="0" lang="zh-CN" altLang="en-US" sz="1400" b="0" i="0" u="none" strike="noStrike" kern="1200" cap="none" spc="0" normalizeH="0" baseline="0" noProof="0" dirty="0" smtClean="0">
              <a:ln>
                <a:noFill/>
              </a:ln>
              <a:solidFill>
                <a:schemeClr val="bg1"/>
              </a:solidFill>
              <a:effectLst/>
              <a:uLnTx/>
              <a:uFillTx/>
              <a:latin typeface="黑体" panose="02010609060101010101" charset="-122"/>
              <a:ea typeface="黑体" panose="02010609060101010101" charset="-122"/>
              <a:cs typeface="+mj-cs"/>
            </a:endParaRPr>
          </a:p>
        </p:txBody>
      </p:sp>
      <p:sp>
        <p:nvSpPr>
          <p:cNvPr id="10" name="TextBox 9"/>
          <p:cNvSpPr txBox="1"/>
          <p:nvPr/>
        </p:nvSpPr>
        <p:spPr>
          <a:xfrm>
            <a:off x="1097201" y="2427596"/>
            <a:ext cx="3024336" cy="2153285"/>
          </a:xfrm>
          <a:prstGeom prst="rect">
            <a:avLst/>
          </a:prstGeom>
          <a:noFill/>
        </p:spPr>
        <p:txBody>
          <a:bodyPr wrap="square" rtlCol="0">
            <a:spAutoFit/>
          </a:bodyPr>
          <a:lstStyle/>
          <a:p>
            <a:pPr algn="ctr"/>
            <a:r>
              <a:rPr lang="zh-CN" altLang="en-US" sz="1400" dirty="0" smtClean="0">
                <a:solidFill>
                  <a:schemeClr val="bg1"/>
                </a:solidFill>
                <a:latin typeface="思源黑体 CN Light" pitchFamily="34" charset="-122"/>
                <a:ea typeface="思源黑体 CN Light" pitchFamily="34" charset="-122"/>
              </a:rPr>
              <a:t>用户画像为了让团队成员在产品设计的过程中能够抛开个人喜好，将焦点关注在目标用户的动机和行为上进行产品设计。 因为，产品经理为具体的人物做产品设计要远远优于为脑中虚构的东西做设计，也更来得容易。</a:t>
            </a:r>
            <a:endParaRPr lang="zh-CN" altLang="en-US" sz="1400" dirty="0" smtClean="0">
              <a:solidFill>
                <a:schemeClr val="bg1"/>
              </a:solidFill>
              <a:latin typeface="思源黑体 CN Light" pitchFamily="34" charset="-122"/>
              <a:ea typeface="思源黑体 CN Light" pitchFamily="34" charset="-122"/>
            </a:endParaRPr>
          </a:p>
          <a:p>
            <a:endParaRPr lang="zh-CN" altLang="en-US" dirty="0" smtClean="0"/>
          </a:p>
          <a:p>
            <a:endParaRPr lang="zh-CN" alt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1" cstate="print">
            <a:lum/>
          </a:blip>
          <a:srcRect/>
          <a:stretch>
            <a:fillRect/>
          </a:stretch>
        </a:blipFill>
        <a:effectLst/>
      </p:bgPr>
    </p:bg>
    <p:spTree>
      <p:nvGrpSpPr>
        <p:cNvPr id="1" name=""/>
        <p:cNvGrpSpPr/>
        <p:nvPr/>
      </p:nvGrpSpPr>
      <p:grpSpPr>
        <a:xfrm>
          <a:off x="0" y="0"/>
          <a:ext cx="0" cy="0"/>
          <a:chOff x="0" y="0"/>
          <a:chExt cx="0" cy="0"/>
        </a:xfrm>
      </p:grpSpPr>
      <p:sp>
        <p:nvSpPr>
          <p:cNvPr id="4" name="标题 3"/>
          <p:cNvSpPr txBox="1"/>
          <p:nvPr/>
        </p:nvSpPr>
        <p:spPr>
          <a:xfrm>
            <a:off x="457200" y="2256160"/>
            <a:ext cx="8229600" cy="768350"/>
          </a:xfrm>
          <a:prstGeom prst="rect">
            <a:avLst/>
          </a:prstGeom>
          <a:noFill/>
        </p:spPr>
        <p:txBody>
          <a:bodyPr vert="horz" wrap="square" lIns="91440" tIns="45720" rIns="91440" bIns="45720" rtlCol="0" anchor="ctr">
            <a:spAutoFit/>
          </a:bodyPr>
          <a:lstStyle/>
          <a:p>
            <a:pPr marL="0" marR="0" lvl="0" indent="0" algn="ctr" defTabSz="914400" rtl="0" eaLnBrk="1" fontAlgn="auto" latinLnBrk="0" hangingPunct="1">
              <a:lnSpc>
                <a:spcPct val="100000"/>
              </a:lnSpc>
              <a:spcBef>
                <a:spcPct val="0"/>
              </a:spcBef>
              <a:spcAft>
                <a:spcPts val="0"/>
              </a:spcAft>
              <a:buClrTx/>
              <a:buSzTx/>
              <a:buFontTx/>
              <a:buNone/>
              <a:defRPr/>
            </a:pPr>
            <a:r>
              <a:rPr lang="en-US" altLang="zh-CN" sz="4400" dirty="0" smtClean="0">
                <a:solidFill>
                  <a:schemeClr val="bg1"/>
                </a:solidFill>
                <a:sym typeface="+mn-ea"/>
              </a:rPr>
              <a:t>画像建模</a:t>
            </a:r>
            <a:endParaRPr kumimoji="0" lang="zh-CN" altLang="en-US" sz="4400" b="0" i="0" u="none" strike="noStrike" kern="1200" cap="none" spc="0" normalizeH="0" baseline="0" noProof="0" dirty="0">
              <a:ln>
                <a:noFill/>
              </a:ln>
              <a:solidFill>
                <a:schemeClr val="bg1"/>
              </a:solidFill>
              <a:effectLst/>
              <a:uLnTx/>
              <a:uFillTx/>
              <a:latin typeface="+mj-lt"/>
              <a:ea typeface="+mj-ea"/>
              <a:cs typeface="+mj-cs"/>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1" cstate="print">
            <a:lum/>
          </a:blip>
          <a:srcRect/>
          <a:stretch>
            <a:fillRect/>
          </a:stretch>
        </a:blipFill>
        <a:effectLst/>
      </p:bgPr>
    </p:bg>
    <p:spTree>
      <p:nvGrpSpPr>
        <p:cNvPr id="1" name=""/>
        <p:cNvGrpSpPr/>
        <p:nvPr/>
      </p:nvGrpSpPr>
      <p:grpSpPr>
        <a:xfrm>
          <a:off x="0" y="0"/>
          <a:ext cx="0" cy="0"/>
          <a:chOff x="0" y="0"/>
          <a:chExt cx="0" cy="0"/>
        </a:xfrm>
      </p:grpSpPr>
      <p:sp>
        <p:nvSpPr>
          <p:cNvPr id="3" name="内容占位符 2"/>
          <p:cNvSpPr>
            <a:spLocks noGrp="1"/>
          </p:cNvSpPr>
          <p:nvPr>
            <p:ph idx="1"/>
          </p:nvPr>
        </p:nvSpPr>
        <p:spPr>
          <a:xfrm>
            <a:off x="845820" y="959485"/>
            <a:ext cx="2808605" cy="3467735"/>
          </a:xfrm>
        </p:spPr>
        <p:txBody>
          <a:bodyPr>
            <a:normAutofit/>
          </a:bodyPr>
          <a:lstStyle/>
          <a:p>
            <a:pPr marL="0" indent="0">
              <a:buNone/>
            </a:pPr>
            <a:r>
              <a:rPr lang="en-US" altLang="zh-CN" sz="2800" dirty="0" smtClean="0">
                <a:solidFill>
                  <a:schemeClr val="bg1"/>
                </a:solidFill>
                <a:effectLst>
                  <a:outerShdw blurRad="38100" dist="19050" dir="2700000" algn="tl" rotWithShape="0">
                    <a:schemeClr val="dk1">
                      <a:alpha val="40000"/>
                    </a:schemeClr>
                  </a:outerShdw>
                </a:effectLst>
              </a:rPr>
              <a:t>1.</a:t>
            </a:r>
            <a:r>
              <a:rPr lang="zh-CN" altLang="en-US" sz="2800" dirty="0" smtClean="0">
                <a:solidFill>
                  <a:schemeClr val="bg1"/>
                </a:solidFill>
                <a:effectLst>
                  <a:outerShdw blurRad="38100" dist="19050" dir="2700000" algn="tl" rotWithShape="0">
                    <a:schemeClr val="dk1">
                      <a:alpha val="40000"/>
                    </a:schemeClr>
                  </a:outerShdw>
                </a:effectLst>
              </a:rPr>
              <a:t>用户基本属性</a:t>
            </a:r>
            <a:endParaRPr lang="zh-CN" altLang="en-US" sz="2800" dirty="0" smtClean="0">
              <a:solidFill>
                <a:schemeClr val="bg1"/>
              </a:solidFill>
              <a:effectLst>
                <a:outerShdw blurRad="38100" dist="19050" dir="2700000" algn="tl" rotWithShape="0">
                  <a:schemeClr val="dk1">
                    <a:alpha val="40000"/>
                  </a:schemeClr>
                </a:outerShdw>
              </a:effectLst>
            </a:endParaRPr>
          </a:p>
          <a:p>
            <a:pPr marL="0" indent="0">
              <a:buNone/>
            </a:pPr>
            <a:r>
              <a:rPr lang="en-US" altLang="zh-CN" sz="2800" dirty="0" smtClean="0">
                <a:solidFill>
                  <a:schemeClr val="bg1"/>
                </a:solidFill>
                <a:effectLst>
                  <a:outerShdw blurRad="38100" dist="19050" dir="2700000" algn="tl" rotWithShape="0">
                    <a:schemeClr val="dk1">
                      <a:alpha val="40000"/>
                    </a:schemeClr>
                  </a:outerShdw>
                </a:effectLst>
              </a:rPr>
              <a:t>2.switch</a:t>
            </a:r>
            <a:r>
              <a:rPr lang="zh-CN" altLang="en-US" sz="2800" dirty="0" smtClean="0">
                <a:solidFill>
                  <a:schemeClr val="bg1"/>
                </a:solidFill>
                <a:effectLst>
                  <a:outerShdw blurRad="38100" dist="19050" dir="2700000" algn="tl" rotWithShape="0">
                    <a:schemeClr val="dk1">
                      <a:alpha val="40000"/>
                    </a:schemeClr>
                  </a:outerShdw>
                </a:effectLst>
              </a:rPr>
              <a:t>拥有情况</a:t>
            </a:r>
            <a:endParaRPr lang="zh-CN" altLang="en-US" sz="2800" dirty="0" smtClean="0">
              <a:solidFill>
                <a:schemeClr val="bg1"/>
              </a:solidFill>
              <a:effectLst>
                <a:outerShdw blurRad="38100" dist="19050" dir="2700000" algn="tl" rotWithShape="0">
                  <a:schemeClr val="dk1">
                    <a:alpha val="40000"/>
                  </a:schemeClr>
                </a:outerShdw>
              </a:effectLst>
            </a:endParaRPr>
          </a:p>
          <a:p>
            <a:pPr marL="0" indent="0">
              <a:buNone/>
            </a:pPr>
            <a:r>
              <a:rPr lang="en-US" altLang="zh-CN" sz="2800" dirty="0" smtClean="0">
                <a:solidFill>
                  <a:schemeClr val="bg1"/>
                </a:solidFill>
                <a:effectLst>
                  <a:outerShdw blurRad="38100" dist="19050" dir="2700000" algn="tl" rotWithShape="0">
                    <a:schemeClr val="dk1">
                      <a:alpha val="40000"/>
                    </a:schemeClr>
                  </a:outerShdw>
                </a:effectLst>
              </a:rPr>
              <a:t>3.</a:t>
            </a:r>
            <a:r>
              <a:rPr lang="zh-CN" altLang="en-US" sz="2800" dirty="0" smtClean="0">
                <a:solidFill>
                  <a:schemeClr val="bg1"/>
                </a:solidFill>
                <a:effectLst>
                  <a:outerShdw blurRad="38100" dist="19050" dir="2700000" algn="tl" rotWithShape="0">
                    <a:schemeClr val="dk1">
                      <a:alpha val="40000"/>
                    </a:schemeClr>
                  </a:outerShdw>
                </a:effectLst>
              </a:rPr>
              <a:t>拥有游戏情况</a:t>
            </a:r>
            <a:endParaRPr lang="zh-CN" altLang="en-US" sz="2800" dirty="0" smtClean="0">
              <a:solidFill>
                <a:schemeClr val="bg1"/>
              </a:solidFill>
              <a:effectLst>
                <a:outerShdw blurRad="38100" dist="19050" dir="2700000" algn="tl" rotWithShape="0">
                  <a:schemeClr val="dk1">
                    <a:alpha val="40000"/>
                  </a:schemeClr>
                </a:outerShdw>
              </a:effectLst>
            </a:endParaRPr>
          </a:p>
          <a:p>
            <a:pPr marL="0" indent="0">
              <a:buNone/>
            </a:pPr>
            <a:r>
              <a:rPr lang="en-US" altLang="zh-CN" sz="2800" dirty="0" smtClean="0">
                <a:solidFill>
                  <a:schemeClr val="bg1"/>
                </a:solidFill>
                <a:effectLst>
                  <a:outerShdw blurRad="38100" dist="19050" dir="2700000" algn="tl" rotWithShape="0">
                    <a:schemeClr val="dk1">
                      <a:alpha val="40000"/>
                    </a:schemeClr>
                  </a:outerShdw>
                </a:effectLst>
              </a:rPr>
              <a:t>4.</a:t>
            </a:r>
            <a:r>
              <a:rPr lang="zh-CN" altLang="en-US" sz="2800" dirty="0" smtClean="0">
                <a:solidFill>
                  <a:schemeClr val="bg1"/>
                </a:solidFill>
                <a:effectLst>
                  <a:outerShdw blurRad="38100" dist="19050" dir="2700000" algn="tl" rotWithShape="0">
                    <a:schemeClr val="dk1">
                      <a:alpha val="40000"/>
                    </a:schemeClr>
                  </a:outerShdw>
                </a:effectLst>
              </a:rPr>
              <a:t>会员服务</a:t>
            </a:r>
            <a:endParaRPr lang="zh-CN" altLang="en-US" sz="2800" dirty="0" smtClean="0">
              <a:solidFill>
                <a:schemeClr val="bg1"/>
              </a:solidFill>
              <a:effectLst>
                <a:outerShdw blurRad="38100" dist="19050" dir="2700000" algn="tl" rotWithShape="0">
                  <a:schemeClr val="dk1">
                    <a:alpha val="40000"/>
                  </a:schemeClr>
                </a:outerShdw>
              </a:effectLst>
            </a:endParaRPr>
          </a:p>
          <a:p>
            <a:pPr marL="0" indent="0">
              <a:buNone/>
            </a:pPr>
            <a:r>
              <a:rPr lang="en-US" altLang="zh-CN" sz="2800" dirty="0" smtClean="0">
                <a:solidFill>
                  <a:schemeClr val="bg1"/>
                </a:solidFill>
                <a:effectLst>
                  <a:outerShdw blurRad="38100" dist="19050" dir="2700000" algn="tl" rotWithShape="0">
                    <a:schemeClr val="dk1">
                      <a:alpha val="40000"/>
                    </a:schemeClr>
                  </a:outerShdw>
                </a:effectLst>
              </a:rPr>
              <a:t>5.</a:t>
            </a:r>
            <a:r>
              <a:rPr lang="zh-CN" altLang="en-US" sz="2800" dirty="0" smtClean="0">
                <a:solidFill>
                  <a:schemeClr val="bg1"/>
                </a:solidFill>
                <a:effectLst>
                  <a:outerShdw blurRad="38100" dist="19050" dir="2700000" algn="tl" rotWithShape="0">
                    <a:schemeClr val="dk1">
                      <a:alpha val="40000"/>
                    </a:schemeClr>
                  </a:outerShdw>
                </a:effectLst>
              </a:rPr>
              <a:t>期待的</a:t>
            </a:r>
            <a:r>
              <a:rPr lang="zh-CN" altLang="en-US" sz="2800" dirty="0" smtClean="0">
                <a:solidFill>
                  <a:schemeClr val="bg1"/>
                </a:solidFill>
                <a:effectLst>
                  <a:outerShdw blurRad="38100" dist="19050" dir="2700000" algn="tl" rotWithShape="0">
                    <a:schemeClr val="dk1">
                      <a:alpha val="40000"/>
                    </a:schemeClr>
                  </a:outerShdw>
                </a:effectLst>
              </a:rPr>
              <a:t>改进</a:t>
            </a:r>
            <a:endParaRPr lang="zh-CN" altLang="en-US" sz="2800" dirty="0" smtClean="0">
              <a:solidFill>
                <a:schemeClr val="bg1"/>
              </a:solidFill>
              <a:effectLst>
                <a:outerShdw blurRad="38100" dist="19050" dir="2700000" algn="tl" rotWithShape="0">
                  <a:schemeClr val="dk1">
                    <a:alpha val="40000"/>
                  </a:schemeClr>
                </a:outerShdw>
              </a:effectLst>
            </a:endParaRPr>
          </a:p>
          <a:p>
            <a:pPr marL="0" indent="0">
              <a:buNone/>
            </a:pPr>
            <a:r>
              <a:rPr lang="en-US" altLang="zh-CN" sz="2800" dirty="0" smtClean="0">
                <a:solidFill>
                  <a:schemeClr val="bg1"/>
                </a:solidFill>
                <a:effectLst>
                  <a:outerShdw blurRad="38100" dist="19050" dir="2700000" algn="tl" rotWithShape="0">
                    <a:schemeClr val="dk1">
                      <a:alpha val="40000"/>
                    </a:schemeClr>
                  </a:outerShdw>
                </a:effectLst>
              </a:rPr>
              <a:t>6.</a:t>
            </a:r>
            <a:r>
              <a:rPr lang="zh-CN" altLang="en-US" sz="2800" dirty="0" smtClean="0">
                <a:solidFill>
                  <a:schemeClr val="bg1"/>
                </a:solidFill>
                <a:effectLst>
                  <a:outerShdw blurRad="38100" dist="19050" dir="2700000" algn="tl" rotWithShape="0">
                    <a:schemeClr val="dk1">
                      <a:alpha val="40000"/>
                    </a:schemeClr>
                  </a:outerShdw>
                </a:effectLst>
              </a:rPr>
              <a:t>资讯</a:t>
            </a:r>
            <a:r>
              <a:rPr lang="zh-CN" altLang="en-US" sz="2800" dirty="0" smtClean="0">
                <a:solidFill>
                  <a:schemeClr val="bg1"/>
                </a:solidFill>
                <a:effectLst>
                  <a:outerShdw blurRad="38100" dist="19050" dir="2700000" algn="tl" rotWithShape="0">
                    <a:schemeClr val="dk1">
                      <a:alpha val="40000"/>
                    </a:schemeClr>
                  </a:outerShdw>
                </a:effectLst>
              </a:rPr>
              <a:t>获取</a:t>
            </a:r>
            <a:endParaRPr lang="zh-CN" altLang="en-US" sz="2800" dirty="0" smtClean="0">
              <a:solidFill>
                <a:schemeClr val="bg1"/>
              </a:solidFill>
              <a:effectLst>
                <a:outerShdw blurRad="38100" dist="19050" dir="2700000" algn="tl" rotWithShape="0">
                  <a:schemeClr val="dk1">
                    <a:alpha val="40000"/>
                  </a:schemeClr>
                </a:outerShdw>
              </a:effectLst>
            </a:endParaRPr>
          </a:p>
          <a:p>
            <a:endParaRPr lang="zh-CN" altLang="en-US" dirty="0" smtClean="0"/>
          </a:p>
          <a:p>
            <a:endParaRPr lang="zh-CN" altLang="en-US" dirty="0" smtClean="0"/>
          </a:p>
          <a:p>
            <a:endParaRPr lang="zh-CN" altLang="en-US" dirty="0"/>
          </a:p>
        </p:txBody>
      </p:sp>
      <p:sp>
        <p:nvSpPr>
          <p:cNvPr id="4" name="标题 3"/>
          <p:cNvSpPr txBox="1">
            <a:spLocks noGrp="1"/>
          </p:cNvSpPr>
          <p:nvPr>
            <p:ph type="title"/>
          </p:nvPr>
        </p:nvSpPr>
        <p:spPr>
          <a:xfrm>
            <a:off x="313184" y="197813"/>
            <a:ext cx="4330824" cy="645160"/>
          </a:xfrm>
          <a:prstGeom prst="rect">
            <a:avLst/>
          </a:prstGeom>
          <a:noFill/>
        </p:spPr>
        <p:txBody>
          <a:bodyPr wrap="square" rtlCol="0">
            <a:spAutoFit/>
          </a:bodyPr>
          <a:lstStyle/>
          <a:p>
            <a:r>
              <a:rPr lang="en-US" altLang="zh-CN" sz="3600" dirty="0" smtClean="0">
                <a:solidFill>
                  <a:schemeClr val="bg1"/>
                </a:solidFill>
                <a:sym typeface="+mn-ea"/>
              </a:rPr>
              <a:t>画像建模</a:t>
            </a:r>
            <a:endParaRPr lang="zh-CN" altLang="en-US" sz="3600" dirty="0">
              <a:solidFill>
                <a:schemeClr val="bg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1" cstate="print">
            <a:lum/>
          </a:blip>
          <a:srcRect/>
          <a:stretch>
            <a:fillRect/>
          </a:stretch>
        </a:blipFill>
        <a:effectLst/>
      </p:bgPr>
    </p:bg>
    <p:spTree>
      <p:nvGrpSpPr>
        <p:cNvPr id="1" name=""/>
        <p:cNvGrpSpPr/>
        <p:nvPr/>
      </p:nvGrpSpPr>
      <p:grpSpPr>
        <a:xfrm>
          <a:off x="0" y="0"/>
          <a:ext cx="0" cy="0"/>
          <a:chOff x="0" y="0"/>
          <a:chExt cx="0" cy="0"/>
        </a:xfrm>
      </p:grpSpPr>
      <p:sp>
        <p:nvSpPr>
          <p:cNvPr id="4" name="标题 3"/>
          <p:cNvSpPr txBox="1"/>
          <p:nvPr/>
        </p:nvSpPr>
        <p:spPr>
          <a:xfrm>
            <a:off x="457200" y="2256160"/>
            <a:ext cx="8229600" cy="768350"/>
          </a:xfrm>
          <a:prstGeom prst="rect">
            <a:avLst/>
          </a:prstGeom>
          <a:noFill/>
        </p:spPr>
        <p:txBody>
          <a:bodyPr vert="horz" wrap="square" lIns="91440" tIns="45720" rIns="91440" bIns="45720" rtlCol="0" anchor="ctr">
            <a:spAutoFit/>
          </a:bodyPr>
          <a:lstStyle/>
          <a:p>
            <a:pPr marL="0" marR="0" lvl="0" indent="0" algn="ctr" defTabSz="914400" rtl="0" eaLnBrk="1" fontAlgn="auto" latinLnBrk="0" hangingPunct="1">
              <a:lnSpc>
                <a:spcPct val="100000"/>
              </a:lnSpc>
              <a:spcBef>
                <a:spcPct val="0"/>
              </a:spcBef>
              <a:spcAft>
                <a:spcPts val="0"/>
              </a:spcAft>
              <a:buClrTx/>
              <a:buSzTx/>
              <a:buFontTx/>
              <a:buNone/>
              <a:defRPr/>
            </a:pPr>
            <a:r>
              <a:rPr lang="en-US" altLang="zh-CN" sz="4400" dirty="0" smtClean="0">
                <a:solidFill>
                  <a:schemeClr val="bg1"/>
                </a:solidFill>
                <a:sym typeface="+mn-ea"/>
              </a:rPr>
              <a:t>数据来源</a:t>
            </a:r>
            <a:endParaRPr kumimoji="0" lang="zh-CN" altLang="en-US" sz="4400" b="0" i="0" u="none" strike="noStrike" kern="1200" cap="none" spc="0" normalizeH="0" baseline="0" noProof="0" dirty="0">
              <a:ln>
                <a:noFill/>
              </a:ln>
              <a:solidFill>
                <a:schemeClr val="bg1"/>
              </a:solidFill>
              <a:effectLst/>
              <a:uLnTx/>
              <a:uFillTx/>
              <a:latin typeface="+mj-lt"/>
              <a:ea typeface="+mj-ea"/>
              <a:cs typeface="+mj-cs"/>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E492E"/>
        </a:solidFill>
        <a:effectLst/>
      </p:bgPr>
    </p:bg>
    <p:spTree>
      <p:nvGrpSpPr>
        <p:cNvPr id="1" name=""/>
        <p:cNvGrpSpPr/>
        <p:nvPr/>
      </p:nvGrpSpPr>
      <p:grpSpPr/>
      <p:sp>
        <p:nvSpPr>
          <p:cNvPr id="2" name="标题 1"/>
          <p:cNvSpPr>
            <a:spLocks noGrp="1"/>
          </p:cNvSpPr>
          <p:nvPr>
            <p:ph type="title"/>
          </p:nvPr>
        </p:nvSpPr>
        <p:spPr>
          <a:xfrm>
            <a:off x="2823210" y="156210"/>
            <a:ext cx="8229600" cy="857250"/>
          </a:xfrm>
          <a:solidFill>
            <a:srgbClr val="FE492E"/>
          </a:solidFill>
        </p:spPr>
        <p:txBody>
          <a:bodyPr/>
          <a:p>
            <a:r>
              <a:rPr lang="en-US" altLang="zh-CN" dirty="0" smtClean="0">
                <a:solidFill>
                  <a:schemeClr val="bg1"/>
                </a:solidFill>
                <a:sym typeface="+mn-ea"/>
              </a:rPr>
              <a:t>数据来源</a:t>
            </a:r>
            <a:endParaRPr lang="zh-CN" altLang="en-US"/>
          </a:p>
        </p:txBody>
      </p:sp>
      <p:pic>
        <p:nvPicPr>
          <p:cNvPr id="4" name="内容占位符 3" descr="调查总体情况"/>
          <p:cNvPicPr>
            <a:picLocks noChangeAspect="1"/>
          </p:cNvPicPr>
          <p:nvPr>
            <p:ph idx="1"/>
          </p:nvPr>
        </p:nvPicPr>
        <p:blipFill>
          <a:blip r:embed="rId1"/>
          <a:stretch>
            <a:fillRect/>
          </a:stretch>
        </p:blipFill>
        <p:spPr>
          <a:xfrm>
            <a:off x="0" y="0"/>
            <a:ext cx="4347210" cy="5144135"/>
          </a:xfrm>
          <a:prstGeom prst="rect">
            <a:avLst/>
          </a:prstGeom>
        </p:spPr>
      </p:pic>
      <p:sp>
        <p:nvSpPr>
          <p:cNvPr id="5" name="文本框 4"/>
          <p:cNvSpPr txBox="1"/>
          <p:nvPr/>
        </p:nvSpPr>
        <p:spPr>
          <a:xfrm>
            <a:off x="4779010" y="1062990"/>
            <a:ext cx="4112895" cy="3692525"/>
          </a:xfrm>
          <a:prstGeom prst="rect">
            <a:avLst/>
          </a:prstGeom>
          <a:noFill/>
        </p:spPr>
        <p:txBody>
          <a:bodyPr wrap="square" rtlCol="0">
            <a:spAutoFit/>
          </a:bodyPr>
          <a:p>
            <a:r>
              <a:rPr lang="en-US" altLang="zh-CN"/>
              <a:t>    </a:t>
            </a:r>
            <a:r>
              <a:rPr lang="en-US" altLang="zh-CN">
                <a:solidFill>
                  <a:schemeClr val="bg1"/>
                </a:solidFill>
              </a:rPr>
              <a:t> </a:t>
            </a:r>
            <a:r>
              <a:rPr lang="zh-CN" altLang="en-US">
                <a:solidFill>
                  <a:schemeClr val="bg1"/>
                </a:solidFill>
              </a:rPr>
              <a:t>数据来自于2019年8月12日微博用户</a:t>
            </a:r>
            <a:r>
              <a:rPr lang="en-US" altLang="zh-CN">
                <a:solidFill>
                  <a:schemeClr val="bg1"/>
                </a:solidFill>
              </a:rPr>
              <a:t>@</a:t>
            </a:r>
            <a:r>
              <a:rPr lang="en-US" altLang="zh-CN">
                <a:solidFill>
                  <a:schemeClr val="bg1"/>
                </a:solidFill>
              </a:rPr>
              <a:t>O</a:t>
            </a:r>
            <a:r>
              <a:rPr lang="en-US" altLang="zh-CN">
                <a:solidFill>
                  <a:schemeClr val="bg1"/>
                </a:solidFill>
              </a:rPr>
              <a:t>ldNin</a:t>
            </a:r>
            <a:r>
              <a:rPr lang="zh-CN" altLang="en-US">
                <a:solidFill>
                  <a:schemeClr val="bg1"/>
                </a:solidFill>
              </a:rPr>
              <a:t>通过个人微博（、百度贴吧、QQ群、微信群、抽屉新热榜这几个平台发放的问卷以及任天堂官方财报。8月21日23时30分，暂停了问卷回收。本次问卷调查历时近10天，共回收了19882份问卷。</a:t>
            </a:r>
            <a:endParaRPr lang="zh-CN" altLang="en-US">
              <a:solidFill>
                <a:schemeClr val="bg1"/>
              </a:solidFill>
            </a:endParaRPr>
          </a:p>
          <a:p>
            <a:r>
              <a:rPr lang="zh-CN" altLang="en-US">
                <a:solidFill>
                  <a:schemeClr val="bg1"/>
                </a:solidFill>
              </a:rPr>
              <a:t>之后，我们组内成员联系该博主获取了少量数据进行用户标签化训练。</a:t>
            </a:r>
            <a:endParaRPr lang="zh-CN" altLang="en-US">
              <a:solidFill>
                <a:schemeClr val="bg1"/>
              </a:solidFill>
            </a:endParaRPr>
          </a:p>
          <a:p>
            <a:r>
              <a:rPr lang="zh-CN" altLang="en-US">
                <a:solidFill>
                  <a:schemeClr val="bg1"/>
                </a:solidFill>
              </a:rPr>
              <a:t>https://bookdown.org/CoLin00/_switch_/</a:t>
            </a:r>
            <a:endParaRPr lang="zh-CN" altLang="en-US">
              <a:solidFill>
                <a:schemeClr val="bg1"/>
              </a:solidFill>
            </a:endParaRPr>
          </a:p>
          <a:p>
            <a:r>
              <a:rPr lang="zh-CN" altLang="en-US">
                <a:solidFill>
                  <a:schemeClr val="bg1"/>
                </a:solidFill>
              </a:rPr>
              <a:t>https://www.nintendo.co.jp/</a:t>
            </a:r>
            <a:endParaRPr lang="zh-CN" altLang="en-US">
              <a:solidFill>
                <a:schemeClr val="bg1"/>
              </a:solidFill>
            </a:endParaRPr>
          </a:p>
          <a:p>
            <a:endParaRPr lang="zh-CN" altLang="en-US">
              <a:solidFill>
                <a:schemeClr val="bg1"/>
              </a:solidFill>
            </a:endParaRPr>
          </a:p>
          <a:p>
            <a:endParaRPr lang="zh-CN" altLang="en-US">
              <a:solidFill>
                <a:schemeClr val="bg1"/>
              </a:solidFill>
            </a:endParaRPr>
          </a:p>
        </p:txBody>
      </p:sp>
    </p:spTree>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2067</Words>
  <Application>WPS 演示</Application>
  <PresentationFormat>全屏显示(16:9)</PresentationFormat>
  <Paragraphs>194</Paragraphs>
  <Slides>21</Slides>
  <Notes>0</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21</vt:i4>
      </vt:variant>
    </vt:vector>
  </HeadingPairs>
  <TitlesOfParts>
    <vt:vector size="32" baseType="lpstr">
      <vt:lpstr>Arial</vt:lpstr>
      <vt:lpstr>宋体</vt:lpstr>
      <vt:lpstr>Wingdings</vt:lpstr>
      <vt:lpstr>方正兰亭中黑_GBK</vt:lpstr>
      <vt:lpstr>黑体</vt:lpstr>
      <vt:lpstr>思源黑体 CN Light</vt:lpstr>
      <vt:lpstr>微软雅黑</vt:lpstr>
      <vt:lpstr>Arial Unicode MS</vt:lpstr>
      <vt:lpstr>Calibri</vt:lpstr>
      <vt:lpstr>Segoe UI</vt:lpstr>
      <vt:lpstr>Office 主题</vt:lpstr>
      <vt:lpstr>国内任天堂Switch用户画像</vt:lpstr>
      <vt:lpstr>PowerPoint 演示文稿</vt:lpstr>
      <vt:lpstr>PowerPoint 演示文稿</vt:lpstr>
      <vt:lpstr>画像的战略意义</vt:lpstr>
      <vt:lpstr>画像的战略意义</vt:lpstr>
      <vt:lpstr>PowerPoint 演示文稿</vt:lpstr>
      <vt:lpstr>画像建模</vt:lpstr>
      <vt:lpstr>PowerPoint 演示文稿</vt:lpstr>
      <vt:lpstr>数据来源</vt:lpstr>
      <vt:lpstr>PowerPoint 演示文稿</vt:lpstr>
      <vt:lpstr>样本构成</vt:lpstr>
      <vt:lpstr>拥有游戏的情况</vt:lpstr>
      <vt:lpstr>购入游戏的情况</vt:lpstr>
      <vt:lpstr>游戏情况</vt:lpstr>
      <vt:lpstr>购入游戏的情况</vt:lpstr>
      <vt:lpstr>样本构成</vt:lpstr>
      <vt:lpstr>Add  Your  Title Here</vt:lpstr>
      <vt:lpstr>游戏情况</vt:lpstr>
      <vt:lpstr>期待的改进</vt:lpstr>
      <vt:lpstr>游戏情况</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Add  Your  Title Here</dc:title>
  <dc:creator/>
  <cp:lastModifiedBy>19377283</cp:lastModifiedBy>
  <cp:revision>36</cp:revision>
  <dcterms:created xsi:type="dcterms:W3CDTF">2021-03-28T17:14:00Z</dcterms:created>
  <dcterms:modified xsi:type="dcterms:W3CDTF">2021-03-30T17:07:30Z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2052-11.1.0.10228</vt:lpwstr>
  </property>
</Properties>
</file>